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7" r:id="rId4"/>
    <p:sldId id="268" r:id="rId5"/>
    <p:sldId id="269" r:id="rId6"/>
    <p:sldId id="270" r:id="rId7"/>
    <p:sldId id="261" r:id="rId8"/>
    <p:sldId id="262" r:id="rId9"/>
    <p:sldId id="263" r:id="rId10"/>
    <p:sldId id="264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7CC51-8295-4227-B263-37245469A1AC}" type="datetimeFigureOut">
              <a:rPr lang="ru-RU" smtClean="0"/>
              <a:t>25.06.2019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96B72-E5A4-487F-B662-FA9411B2B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767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717E-B6AD-4B9F-9E25-CCAAB4D5A558}" type="datetime1">
              <a:rPr lang="ru-RU" smtClean="0"/>
              <a:t>25.06.2019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35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B147E-FC57-4576-8F04-97C477AA2262}" type="datetime1">
              <a:rPr lang="ru-RU" smtClean="0"/>
              <a:t>25.06.2019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83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4F3F-2277-42E8-941A-F588520D5A84}" type="datetime1">
              <a:rPr lang="ru-RU" smtClean="0"/>
              <a:t>25.06.2019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31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57B3-F63F-47B7-8DD5-A35E72F17FF0}" type="datetime1">
              <a:rPr lang="ru-RU" smtClean="0"/>
              <a:t>25.06.2019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89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4606-CC45-42F1-82B8-39AA1214E0CA}" type="datetime1">
              <a:rPr lang="ru-RU" smtClean="0"/>
              <a:t>25.06.2019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02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AF06-5F30-47EE-BFAE-338B505C3E9B}" type="datetime1">
              <a:rPr lang="ru-RU" smtClean="0"/>
              <a:t>25.06.2019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83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84D4-8AA4-4EB6-A65B-FF3D109F7602}" type="datetime1">
              <a:rPr lang="ru-RU" smtClean="0"/>
              <a:t>25.06.2019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33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AF0F-27DD-497F-AA7D-D3C9F7ECFCAD}" type="datetime1">
              <a:rPr lang="ru-RU" smtClean="0"/>
              <a:t>25.06.2019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45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AAC-641A-4467-A0C9-04F3F304A4EF}" type="datetime1">
              <a:rPr lang="ru-RU" smtClean="0"/>
              <a:t>25.06.2019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67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039A7-CCCD-4C29-8B4A-73026389F131}" type="datetime1">
              <a:rPr lang="ru-RU" smtClean="0"/>
              <a:t>25.06.2019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799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B6B6-8056-4F5C-BF88-ED6A5D7DAC95}" type="datetime1">
              <a:rPr lang="ru-RU" smtClean="0"/>
              <a:t>25.06.2019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94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3F101-219F-4E63-8F19-CD06C4DAED40}" type="datetime1">
              <a:rPr lang="ru-RU" smtClean="0"/>
              <a:t>25.06.2019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2054B-2165-475E-902A-4AE4CCF7C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01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77602" y="2348880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Доклад </a:t>
            </a:r>
            <a:b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 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руководством по соблюдению обязательных требований, дающим 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разъяснение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какое поведение является правомерным</a:t>
            </a:r>
            <a:b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(«как делать нужно (можно)»)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-16396" y="0"/>
            <a:ext cx="9160396" cy="6858000"/>
            <a:chOff x="-16396" y="0"/>
            <a:chExt cx="9160396" cy="685800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-16396" y="0"/>
              <a:ext cx="9160396" cy="141177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7" name="Picture 3" descr="D:\Desktop\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157336"/>
              <a:ext cx="1132595" cy="10971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D:\Desktop\default_log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32440" y="5832275"/>
              <a:ext cx="478056" cy="6374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-16396" y="6569968"/>
              <a:ext cx="9160396" cy="28803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646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708920"/>
            <a:ext cx="8856984" cy="237626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marL="0" indent="450850" algn="just">
              <a:buNone/>
            </a:pPr>
            <a:r>
              <a:rPr lang="ru-RU" dirty="0" smtClean="0"/>
              <a:t>Постановлением </a:t>
            </a:r>
            <a:r>
              <a:rPr lang="ru-RU" dirty="0"/>
              <a:t>Правительства Новосибирской области от 14.05.2019г. №190-п внесены изменения в «Порядок осуществления регионального государственного ветеринарного надзора в Новосибирской области», в части дополнения порядка критериями отнесения объектов регионального государственного ветеринарного надзора к определенной категории риска.</a:t>
            </a:r>
          </a:p>
          <a:p>
            <a:pPr marL="0" indent="450850" algn="just">
              <a:buNone/>
            </a:pPr>
            <a:r>
              <a:rPr lang="ru-RU" dirty="0"/>
              <a:t>В настоящее время проводится работа по присвоению объектам надзора категорий риска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10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5229200"/>
            <a:ext cx="8856984" cy="120032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0850" algn="ctr"/>
            <a:r>
              <a:rPr lang="ru-RU" sz="2400" dirty="0"/>
              <a:t>План проведения плановых проверок на 2020 год управления ветеринарии Новосибирской области будет формироваться с учетом риск-ориентированного подхода.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260648"/>
            <a:ext cx="8856984" cy="230832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0850" algn="just"/>
            <a:r>
              <a:rPr lang="ru-RU" sz="2400" dirty="0"/>
              <a:t>Правительством Новосибирской области 26.02.2019 г. № 58-п установлен «Перечень видов регионального государственного контроля(надзора), в отношении которых применяется риск-ориентированный подход</a:t>
            </a:r>
            <a:r>
              <a:rPr lang="ru-RU" sz="2400" dirty="0" smtClean="0"/>
              <a:t>».</a:t>
            </a:r>
          </a:p>
          <a:p>
            <a:pPr indent="450850" algn="just"/>
            <a:r>
              <a:rPr lang="ru-RU" sz="2400" dirty="0"/>
              <a:t>В данный перечень вошёл региональный государственный ветеринарный надзор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35061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306" y="1268760"/>
            <a:ext cx="8928992" cy="237626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 Основная </a:t>
            </a:r>
            <a:r>
              <a:rPr lang="ru-RU" dirty="0" smtClean="0"/>
              <a:t>тематика:</a:t>
            </a:r>
          </a:p>
          <a:p>
            <a:pPr>
              <a:buFontTx/>
              <a:buChar char="-"/>
            </a:pPr>
            <a:r>
              <a:rPr lang="ru-RU" dirty="0" smtClean="0"/>
              <a:t>содержание </a:t>
            </a:r>
            <a:r>
              <a:rPr lang="ru-RU" dirty="0"/>
              <a:t>животных в личных подсобных </a:t>
            </a:r>
            <a:r>
              <a:rPr lang="ru-RU" dirty="0" smtClean="0"/>
              <a:t>хозяйствах;</a:t>
            </a:r>
          </a:p>
          <a:p>
            <a:pPr>
              <a:buFontTx/>
              <a:buChar char="-"/>
            </a:pPr>
            <a:r>
              <a:rPr lang="ru-RU" dirty="0" smtClean="0"/>
              <a:t>безнадзорные животные;</a:t>
            </a:r>
          </a:p>
          <a:p>
            <a:pPr>
              <a:buFontTx/>
              <a:buChar char="-"/>
            </a:pPr>
            <a:r>
              <a:rPr lang="ru-RU" dirty="0" smtClean="0"/>
              <a:t>размещение </a:t>
            </a:r>
            <a:r>
              <a:rPr lang="ru-RU" dirty="0"/>
              <a:t>биологических </a:t>
            </a:r>
            <a:r>
              <a:rPr lang="ru-RU" dirty="0" smtClean="0"/>
              <a:t>отходов;</a:t>
            </a:r>
          </a:p>
          <a:p>
            <a:pPr>
              <a:buFontTx/>
              <a:buChar char="-"/>
            </a:pPr>
            <a:r>
              <a:rPr lang="ru-RU" dirty="0" smtClean="0"/>
              <a:t>некачественная </a:t>
            </a:r>
            <a:r>
              <a:rPr lang="ru-RU" dirty="0"/>
              <a:t>и опасная пищевая </a:t>
            </a:r>
            <a:r>
              <a:rPr lang="ru-RU" dirty="0" smtClean="0"/>
              <a:t>продукция;</a:t>
            </a:r>
          </a:p>
          <a:p>
            <a:pPr>
              <a:buFontTx/>
              <a:buChar char="-"/>
            </a:pPr>
            <a:r>
              <a:rPr lang="ru-RU" dirty="0" smtClean="0"/>
              <a:t>деятельность </a:t>
            </a:r>
            <a:r>
              <a:rPr lang="ru-RU" dirty="0"/>
              <a:t>ветеринарных клиник</a:t>
            </a:r>
            <a:r>
              <a:rPr lang="ru-RU" dirty="0" smtClean="0"/>
              <a:t>.</a:t>
            </a: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-16396" y="0"/>
            <a:ext cx="9160396" cy="6858000"/>
            <a:chOff x="-16396" y="0"/>
            <a:chExt cx="9160396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-16396" y="0"/>
              <a:ext cx="9160396" cy="98072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16396" y="6569968"/>
              <a:ext cx="9160396" cy="28803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58" y="-81136"/>
            <a:ext cx="8964488" cy="1143000"/>
          </a:xfrm>
        </p:spPr>
        <p:txBody>
          <a:bodyPr>
            <a:noAutofit/>
          </a:bodyPr>
          <a:lstStyle/>
          <a:p>
            <a:r>
              <a:rPr lang="ru-RU" sz="2400">
                <a:solidFill>
                  <a:schemeClr val="bg1"/>
                </a:solidFill>
                <a:latin typeface="+mn-lt"/>
              </a:rPr>
              <a:t>За </a:t>
            </a:r>
            <a:r>
              <a:rPr lang="ru-RU" sz="2400" smtClean="0">
                <a:solidFill>
                  <a:schemeClr val="bg1"/>
                </a:solidFill>
                <a:latin typeface="+mn-lt"/>
              </a:rPr>
              <a:t>5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месяцев текучего года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+mn-lt"/>
              </a:rPr>
            </a:b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рассмотрено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144 обращений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граждан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11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3488" y="4725144"/>
            <a:ext cx="8948878" cy="156966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В </a:t>
            </a:r>
            <a:r>
              <a:rPr lang="ru-RU" sz="2400" dirty="0"/>
              <a:t>ходе рассмотрения обращений организовано и проведено 24 внеплановых выездных проверки юридических лиц и индивидуальных предпринимателей, проведение которых согласовывалось с прокуратурой Новосибирской </a:t>
            </a:r>
            <a:r>
              <a:rPr lang="ru-RU" sz="2400" dirty="0" smtClean="0"/>
              <a:t>области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7616" y="3759423"/>
            <a:ext cx="8948879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/>
              <a:t>Во всех случаях заявителям давался ответ в установленные требованиями законодательства </a:t>
            </a:r>
            <a:r>
              <a:rPr lang="ru-RU" sz="2400" dirty="0" smtClean="0"/>
              <a:t>сроки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98658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-16396" y="0"/>
            <a:ext cx="9160396" cy="126876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58" y="77273"/>
            <a:ext cx="8964488" cy="11430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+mn-lt"/>
              </a:rPr>
              <a:t>Предложения </a:t>
            </a:r>
            <a:br>
              <a:rPr lang="ru-RU" sz="2400" dirty="0">
                <a:solidFill>
                  <a:schemeClr val="bg1"/>
                </a:solidFill>
                <a:latin typeface="+mn-lt"/>
              </a:rPr>
            </a:br>
            <a:r>
              <a:rPr lang="ru-RU" sz="2400" dirty="0">
                <a:solidFill>
                  <a:schemeClr val="bg1"/>
                </a:solidFill>
                <a:latin typeface="+mn-lt"/>
              </a:rPr>
              <a:t>по совершенствованию регионального законодательства </a:t>
            </a:r>
            <a:br>
              <a:rPr lang="ru-RU" sz="2400" dirty="0">
                <a:solidFill>
                  <a:schemeClr val="bg1"/>
                </a:solidFill>
                <a:latin typeface="+mn-lt"/>
              </a:rPr>
            </a:br>
            <a:r>
              <a:rPr lang="ru-RU" sz="2400" dirty="0">
                <a:solidFill>
                  <a:schemeClr val="bg1"/>
                </a:solidFill>
                <a:latin typeface="+mn-lt"/>
              </a:rPr>
              <a:t>в сфере осуществления ветеринарного надзора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12</a:t>
            </a:fld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554" y="1277739"/>
            <a:ext cx="9036496" cy="5688632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360363" algn="just">
              <a:spcBef>
                <a:spcPts val="0"/>
              </a:spcBef>
              <a:buNone/>
            </a:pPr>
            <a:r>
              <a:rPr lang="ru-RU" sz="2000" dirty="0"/>
              <a:t>В целях повышения эффективности мероприятий по государственному ветеринарному надзору считаем необходимым разработать и утвердить на федеральном уровне:</a:t>
            </a:r>
          </a:p>
          <a:p>
            <a:pPr marL="0" indent="360363" algn="just">
              <a:spcBef>
                <a:spcPts val="0"/>
              </a:spcBef>
              <a:buNone/>
            </a:pPr>
            <a:r>
              <a:rPr lang="ru-RU" sz="2000" dirty="0" smtClean="0"/>
              <a:t>- ветеринарно-санитарные </a:t>
            </a:r>
            <a:r>
              <a:rPr lang="ru-RU" sz="2000" dirty="0"/>
              <a:t>требования, правила и нормы для юридических лиц, индивидуальных предпринимателей и граждан при содержании, транспортировке и убое животных, производстве, заготовке, переработке, хранении, транспортировке и реализации продукции животного происхождения, а также утилизации некачественных и опасных пищевых продуктов, и биологических отходов;</a:t>
            </a:r>
          </a:p>
          <a:p>
            <a:pPr marL="0" indent="360363" algn="just">
              <a:spcBef>
                <a:spcPts val="0"/>
              </a:spcBef>
              <a:buNone/>
            </a:pPr>
            <a:r>
              <a:rPr lang="ru-RU" sz="2000" dirty="0" smtClean="0"/>
              <a:t>- нормативный </a:t>
            </a:r>
            <a:r>
              <a:rPr lang="ru-RU" sz="2000" dirty="0"/>
              <a:t>правовой акт возлагающий на органы местного самоуправления полномочия по организации и осуществлению отлова и содержания безнадзорных животных, а также сбору, утилизации и уничтожению биологических отходов;</a:t>
            </a:r>
          </a:p>
          <a:p>
            <a:pPr marL="0" indent="360363" algn="just">
              <a:spcBef>
                <a:spcPts val="0"/>
              </a:spcBef>
              <a:buNone/>
            </a:pPr>
            <a:r>
              <a:rPr lang="ru-RU" sz="2000" dirty="0" smtClean="0"/>
              <a:t>- стандарты </a:t>
            </a:r>
            <a:r>
              <a:rPr lang="ru-RU" sz="2000" dirty="0"/>
              <a:t>постановки диагнозов болезней животных и стандарты оценки ветеринарно-санитарной безопасности мяса, мясопродуктов, молока, рыбы и других продуктов животного происхождения;</a:t>
            </a:r>
          </a:p>
          <a:p>
            <a:pPr marL="0" indent="360363" algn="just">
              <a:spcBef>
                <a:spcPts val="0"/>
              </a:spcBef>
              <a:buNone/>
            </a:pPr>
            <a:r>
              <a:rPr lang="ru-RU" sz="2000" dirty="0" smtClean="0"/>
              <a:t>- технический </a:t>
            </a:r>
            <a:r>
              <a:rPr lang="ru-RU" sz="2000" dirty="0"/>
              <a:t>регламент о применении ветеринарно-санитарных мер в Российской Федерации (или в рамках Таможенного союза</a:t>
            </a:r>
            <a:r>
              <a:rPr lang="ru-RU" sz="2000" dirty="0" smtClean="0"/>
              <a:t>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4864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8663964" cy="5013176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ru-RU" dirty="0" smtClean="0"/>
              <a:t>1.  Организация </a:t>
            </a:r>
            <a:r>
              <a:rPr lang="ru-RU" dirty="0"/>
              <a:t>применения ветеринарно-санитарных мер на подконтрольной территории для предупреждения возникновения очагов заразных болезней животных и пищевых </a:t>
            </a:r>
            <a:r>
              <a:rPr lang="ru-RU" dirty="0" smtClean="0"/>
              <a:t>отравлений:</a:t>
            </a:r>
          </a:p>
          <a:p>
            <a:pPr algn="just">
              <a:buFontTx/>
              <a:buChar char="-"/>
            </a:pPr>
            <a:r>
              <a:rPr lang="ru-RU" dirty="0" smtClean="0"/>
              <a:t>составление </a:t>
            </a:r>
            <a:r>
              <a:rPr lang="ru-RU" dirty="0"/>
              <a:t>планов проведения противоэпизоотический и ветеринарно-санитарных </a:t>
            </a:r>
            <a:r>
              <a:rPr lang="ru-RU" dirty="0" smtClean="0"/>
              <a:t>мероприятий;</a:t>
            </a:r>
          </a:p>
          <a:p>
            <a:pPr algn="just">
              <a:buFontTx/>
              <a:buChar char="-"/>
            </a:pPr>
            <a:r>
              <a:rPr lang="ru-RU" dirty="0" smtClean="0"/>
              <a:t>согласование </a:t>
            </a:r>
            <a:r>
              <a:rPr lang="ru-RU" dirty="0"/>
              <a:t>возможных маршрутов перевозки </a:t>
            </a:r>
            <a:r>
              <a:rPr lang="ru-RU" dirty="0" smtClean="0"/>
              <a:t>животных;</a:t>
            </a:r>
          </a:p>
          <a:p>
            <a:pPr algn="just">
              <a:buFontTx/>
              <a:buChar char="-"/>
            </a:pPr>
            <a:r>
              <a:rPr lang="ru-RU" dirty="0" smtClean="0"/>
              <a:t>согласование </a:t>
            </a:r>
            <a:r>
              <a:rPr lang="ru-RU" dirty="0"/>
              <a:t>условий проведения карантина ввозимых и вывозимых </a:t>
            </a:r>
            <a:r>
              <a:rPr lang="ru-RU" dirty="0" smtClean="0"/>
              <a:t>животных.</a:t>
            </a:r>
            <a:endParaRPr lang="ru-RU" dirty="0"/>
          </a:p>
          <a:p>
            <a:pPr marL="0" lvl="0" indent="0" algn="just">
              <a:buNone/>
            </a:pP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-16396" y="0"/>
            <a:ext cx="9160396" cy="6858000"/>
            <a:chOff x="-16396" y="0"/>
            <a:chExt cx="9160396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-16396" y="0"/>
              <a:ext cx="9160396" cy="141177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16396" y="6569968"/>
              <a:ext cx="9160396" cy="28803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8" y="134388"/>
            <a:ext cx="9008268" cy="11430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Основными </a:t>
            </a:r>
            <a:r>
              <a:rPr lang="ru-RU" sz="3200" dirty="0" smtClean="0">
                <a:solidFill>
                  <a:schemeClr val="bg1"/>
                </a:solidFill>
              </a:rPr>
              <a:t>задачами </a:t>
            </a:r>
            <a:r>
              <a:rPr lang="ru-RU" sz="3200" dirty="0">
                <a:solidFill>
                  <a:schemeClr val="bg1"/>
                </a:solidFill>
              </a:rPr>
              <a:t>государственных ветеринарных инспекторов </a:t>
            </a:r>
            <a:r>
              <a:rPr lang="ru-RU" sz="3200" dirty="0" smtClean="0">
                <a:solidFill>
                  <a:schemeClr val="bg1"/>
                </a:solidFill>
              </a:rPr>
              <a:t>являются</a:t>
            </a:r>
            <a:r>
              <a:rPr lang="ru-RU" sz="32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16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8663964" cy="5013176"/>
          </a:xfrm>
        </p:spPr>
        <p:txBody>
          <a:bodyPr>
            <a:normAutofit lnSpcReduction="10000"/>
          </a:bodyPr>
          <a:lstStyle/>
          <a:p>
            <a:pPr marL="0" indent="360363" algn="just">
              <a:buNone/>
            </a:pPr>
            <a:r>
              <a:rPr lang="ru-RU" dirty="0" smtClean="0"/>
              <a:t>2. Организация </a:t>
            </a:r>
            <a:r>
              <a:rPr lang="ru-RU" dirty="0"/>
              <a:t>проведения ограничительных мероприятий (карантина) в случаях возникновения очагов заразных болезней животных (разработка и утверждение планов проведения ограничительных мероприятий (карантина</a:t>
            </a:r>
            <a:r>
              <a:rPr lang="ru-RU" dirty="0" smtClean="0"/>
              <a:t>).</a:t>
            </a:r>
          </a:p>
          <a:p>
            <a:pPr marL="0" indent="360363" algn="just">
              <a:buNone/>
            </a:pPr>
            <a:r>
              <a:rPr lang="ru-RU" dirty="0" smtClean="0"/>
              <a:t>За </a:t>
            </a:r>
            <a:r>
              <a:rPr lang="ru-RU" dirty="0"/>
              <a:t>5 месяцев текущего года объявлено 45 неблагополучных пунктов по лейкозу, лептоспирозу, инфекционной анемии лошадей, бешенству;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-16396" y="0"/>
            <a:ext cx="9160396" cy="6858000"/>
            <a:chOff x="-16396" y="0"/>
            <a:chExt cx="9160396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-16396" y="0"/>
              <a:ext cx="9160396" cy="141177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16396" y="6569968"/>
              <a:ext cx="9160396" cy="28803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8708"/>
            <a:ext cx="9187780" cy="11430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Основными </a:t>
            </a:r>
            <a:r>
              <a:rPr lang="ru-RU" sz="3200" dirty="0" smtClean="0">
                <a:solidFill>
                  <a:schemeClr val="bg1"/>
                </a:solidFill>
              </a:rPr>
              <a:t>задачами </a:t>
            </a:r>
            <a:r>
              <a:rPr lang="ru-RU" sz="3200" dirty="0">
                <a:solidFill>
                  <a:schemeClr val="bg1"/>
                </a:solidFill>
              </a:rPr>
              <a:t>государственных ветеринарных инспекторов </a:t>
            </a:r>
            <a:r>
              <a:rPr lang="ru-RU" sz="3200" dirty="0" smtClean="0">
                <a:solidFill>
                  <a:schemeClr val="bg1"/>
                </a:solidFill>
              </a:rPr>
              <a:t>являются</a:t>
            </a:r>
            <a:r>
              <a:rPr lang="ru-RU" sz="32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462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8663964" cy="501317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dirty="0" smtClean="0"/>
              <a:t>3. Участие </a:t>
            </a:r>
            <a:r>
              <a:rPr lang="ru-RU" dirty="0"/>
              <a:t>в проведение лабораторного мониторинга по оценке состояния здоровья животных, производимой и находящейся в обороте пищевой продукции животного происхождения.</a:t>
            </a:r>
          </a:p>
          <a:p>
            <a:pPr marL="0" lvl="0" indent="0" algn="just">
              <a:buNone/>
            </a:pPr>
            <a:r>
              <a:rPr lang="ru-RU" dirty="0" smtClean="0"/>
              <a:t>4. Определение </a:t>
            </a:r>
            <a:r>
              <a:rPr lang="ru-RU" dirty="0"/>
              <a:t>дальнейшего порядка использования и методов </a:t>
            </a:r>
            <a:r>
              <a:rPr lang="ru-RU" dirty="0" smtClean="0"/>
              <a:t>обезвреживания </a:t>
            </a:r>
            <a:r>
              <a:rPr lang="ru-RU" dirty="0"/>
              <a:t>продукции, признанной некачественной и опасной в 26-ти </a:t>
            </a:r>
            <a:r>
              <a:rPr lang="ru-RU" dirty="0" smtClean="0"/>
              <a:t>случаях.</a:t>
            </a:r>
            <a:endParaRPr lang="ru-RU" dirty="0"/>
          </a:p>
          <a:p>
            <a:pPr marL="0" lvl="0" indent="0" algn="just">
              <a:buNone/>
            </a:pP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-16396" y="0"/>
            <a:ext cx="9160396" cy="6858000"/>
            <a:chOff x="-16396" y="0"/>
            <a:chExt cx="9160396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-16396" y="0"/>
              <a:ext cx="9160396" cy="141177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16396" y="6569968"/>
              <a:ext cx="9160396" cy="28803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6396" y="128708"/>
            <a:ext cx="9204176" cy="11430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Основными </a:t>
            </a:r>
            <a:r>
              <a:rPr lang="ru-RU" sz="3200" dirty="0" smtClean="0">
                <a:solidFill>
                  <a:schemeClr val="bg1"/>
                </a:solidFill>
              </a:rPr>
              <a:t>задачами </a:t>
            </a:r>
            <a:r>
              <a:rPr lang="ru-RU" sz="3200" dirty="0">
                <a:solidFill>
                  <a:schemeClr val="bg1"/>
                </a:solidFill>
              </a:rPr>
              <a:t>государственных ветеринарных инспекторов </a:t>
            </a:r>
            <a:r>
              <a:rPr lang="ru-RU" sz="3200" dirty="0" smtClean="0">
                <a:solidFill>
                  <a:schemeClr val="bg1"/>
                </a:solidFill>
              </a:rPr>
              <a:t>являются</a:t>
            </a:r>
            <a:r>
              <a:rPr lang="ru-RU" sz="32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869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8663964" cy="5013176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ru-RU" dirty="0" smtClean="0"/>
              <a:t>5. Проведение </a:t>
            </a:r>
            <a:r>
              <a:rPr lang="ru-RU" dirty="0"/>
              <a:t>разъяснительной работы по применению необходимых </a:t>
            </a:r>
            <a:r>
              <a:rPr lang="ru-RU" dirty="0" smtClean="0"/>
              <a:t>ветеринарно-санитарных </a:t>
            </a:r>
            <a:r>
              <a:rPr lang="ru-RU" dirty="0"/>
              <a:t>мер юридическими лицами, индивидуальными </a:t>
            </a:r>
            <a:r>
              <a:rPr lang="ru-RU" dirty="0" smtClean="0"/>
              <a:t>предпринимателями </a:t>
            </a:r>
            <a:r>
              <a:rPr lang="ru-RU" dirty="0"/>
              <a:t>и гражданами (участие в сходах граждан, проведение совещаний, </a:t>
            </a:r>
            <a:r>
              <a:rPr lang="ru-RU" dirty="0" smtClean="0"/>
              <a:t>консультации </a:t>
            </a:r>
            <a:r>
              <a:rPr lang="ru-RU" dirty="0"/>
              <a:t>предприятий, разъяснительная работа с должностными лицами </a:t>
            </a:r>
            <a:r>
              <a:rPr lang="ru-RU" dirty="0" smtClean="0"/>
              <a:t>предприятий).</a:t>
            </a:r>
            <a:endParaRPr lang="ru-RU" dirty="0"/>
          </a:p>
          <a:p>
            <a:pPr marL="0" lvl="0" indent="0" algn="just">
              <a:buNone/>
            </a:pPr>
            <a:r>
              <a:rPr lang="ru-RU" dirty="0" smtClean="0"/>
              <a:t>6. Внесение </a:t>
            </a:r>
            <a:r>
              <a:rPr lang="ru-RU" dirty="0"/>
              <a:t>информации в государственные информационные программы (ФГИС «Меркурий», ФГИС «Аргус», ФГИС «Сирано», ФГИС «Цербер», </a:t>
            </a:r>
            <a:r>
              <a:rPr lang="ru-RU" dirty="0" smtClean="0"/>
              <a:t>ФГИС «Единый </a:t>
            </a:r>
            <a:r>
              <a:rPr lang="ru-RU" dirty="0"/>
              <a:t>реестр проверок», ЕИС КНД</a:t>
            </a:r>
            <a:r>
              <a:rPr lang="ru-RU" dirty="0" smtClean="0"/>
              <a:t>).</a:t>
            </a:r>
            <a:endParaRPr lang="ru-RU" dirty="0"/>
          </a:p>
          <a:p>
            <a:pPr marL="0" lvl="0" indent="0" algn="just">
              <a:buNone/>
            </a:pP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-16396" y="0"/>
            <a:ext cx="9160396" cy="6858000"/>
            <a:chOff x="-16396" y="0"/>
            <a:chExt cx="9160396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-16396" y="0"/>
              <a:ext cx="9160396" cy="141177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16396" y="6569968"/>
              <a:ext cx="9160396" cy="28803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128708"/>
            <a:ext cx="9296300" cy="11430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Основными </a:t>
            </a:r>
            <a:r>
              <a:rPr lang="ru-RU" sz="3200" dirty="0" smtClean="0">
                <a:solidFill>
                  <a:schemeClr val="bg1"/>
                </a:solidFill>
              </a:rPr>
              <a:t>задачами </a:t>
            </a:r>
            <a:r>
              <a:rPr lang="ru-RU" sz="3200" dirty="0">
                <a:solidFill>
                  <a:schemeClr val="bg1"/>
                </a:solidFill>
              </a:rPr>
              <a:t>государственных ветеринарных инспекторов </a:t>
            </a:r>
            <a:r>
              <a:rPr lang="ru-RU" sz="3200" dirty="0" smtClean="0">
                <a:solidFill>
                  <a:schemeClr val="bg1"/>
                </a:solidFill>
              </a:rPr>
              <a:t>являются</a:t>
            </a:r>
            <a:r>
              <a:rPr lang="ru-RU" sz="32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94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8663964" cy="5013176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ru-RU" dirty="0" smtClean="0"/>
              <a:t>7. Проведение </a:t>
            </a:r>
            <a:r>
              <a:rPr lang="ru-RU" dirty="0"/>
              <a:t>консультаций по разработке «Программ по </a:t>
            </a:r>
            <a:r>
              <a:rPr lang="ru-RU" dirty="0" smtClean="0"/>
              <a:t>предотвращению </a:t>
            </a:r>
            <a:r>
              <a:rPr lang="ru-RU" dirty="0"/>
              <a:t>причинения вреда, после получения достоверности информации о </a:t>
            </a:r>
            <a:r>
              <a:rPr lang="ru-RU" dirty="0" smtClean="0"/>
              <a:t>несоответствии </a:t>
            </a:r>
            <a:r>
              <a:rPr lang="ru-RU" dirty="0"/>
              <a:t>продукции требованиям технических регламентов» в соответствии с </a:t>
            </a:r>
            <a:r>
              <a:rPr lang="ru-RU" dirty="0" smtClean="0"/>
              <a:t>пунктом </a:t>
            </a:r>
            <a:r>
              <a:rPr lang="ru-RU" dirty="0"/>
              <a:t>2 статьи 38 Федерального закона «О техническом регулировании» от 27.12.2002 №184-ФЗ и их согласование – 42 шт</a:t>
            </a:r>
            <a:r>
              <a:rPr lang="ru-RU" dirty="0" smtClean="0"/>
              <a:t>.</a:t>
            </a:r>
            <a:endParaRPr lang="ru-RU" dirty="0"/>
          </a:p>
          <a:p>
            <a:pPr marL="0" lvl="0" indent="0" algn="just">
              <a:buNone/>
            </a:pPr>
            <a:r>
              <a:rPr lang="ru-RU" dirty="0" smtClean="0"/>
              <a:t>8. Организация </a:t>
            </a:r>
            <a:r>
              <a:rPr lang="ru-RU" dirty="0"/>
              <a:t>введения идентификации и </a:t>
            </a:r>
            <a:r>
              <a:rPr lang="ru-RU" dirty="0" smtClean="0"/>
              <a:t>учёта </a:t>
            </a:r>
            <a:r>
              <a:rPr lang="ru-RU" dirty="0"/>
              <a:t>сельскохозяйственных и домашних животных.</a:t>
            </a:r>
          </a:p>
          <a:p>
            <a:pPr marL="0" lvl="0" indent="0" algn="just">
              <a:buNone/>
            </a:pP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-16396" y="0"/>
            <a:ext cx="9160396" cy="6858000"/>
            <a:chOff x="-16396" y="0"/>
            <a:chExt cx="9160396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-16396" y="0"/>
              <a:ext cx="9160396" cy="141177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16396" y="6569968"/>
              <a:ext cx="9160396" cy="28803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128708"/>
            <a:ext cx="9368308" cy="11430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Основными </a:t>
            </a:r>
            <a:r>
              <a:rPr lang="ru-RU" sz="3200" dirty="0" smtClean="0">
                <a:solidFill>
                  <a:schemeClr val="bg1"/>
                </a:solidFill>
              </a:rPr>
              <a:t>задачами </a:t>
            </a:r>
            <a:r>
              <a:rPr lang="ru-RU" sz="3200" dirty="0">
                <a:solidFill>
                  <a:schemeClr val="bg1"/>
                </a:solidFill>
              </a:rPr>
              <a:t>государственных ветеринарных инспекторов </a:t>
            </a:r>
            <a:r>
              <a:rPr lang="ru-RU" sz="3200" dirty="0" smtClean="0">
                <a:solidFill>
                  <a:schemeClr val="bg1"/>
                </a:solidFill>
              </a:rPr>
              <a:t>являются</a:t>
            </a:r>
            <a:r>
              <a:rPr lang="ru-RU" sz="32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90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780928"/>
            <a:ext cx="8928992" cy="378904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 на интернет сайте </a:t>
            </a:r>
            <a:r>
              <a:rPr lang="ru-RU" dirty="0" smtClean="0"/>
              <a:t>управления ветеринарии размещены </a:t>
            </a:r>
            <a:r>
              <a:rPr lang="ru-RU" dirty="0"/>
              <a:t>перечень и тексты нормативных правовых актов, содержащих обязательные требования в области ветеринарии, оценка соблюдения которых является предметом регионального государственного ветеринарного </a:t>
            </a:r>
            <a:r>
              <a:rPr lang="ru-RU" dirty="0" smtClean="0"/>
              <a:t>надзора</a:t>
            </a:r>
            <a:r>
              <a:rPr lang="ru-RU" dirty="0"/>
              <a:t>;</a:t>
            </a:r>
            <a:endParaRPr lang="ru-RU" b="1" dirty="0"/>
          </a:p>
          <a:p>
            <a:r>
              <a:rPr lang="ru-RU" dirty="0"/>
              <a:t>размещаются сведения о результатах проверок</a:t>
            </a:r>
            <a:r>
              <a:rPr lang="ru-RU" dirty="0" smtClean="0"/>
              <a:t>;</a:t>
            </a:r>
            <a:endParaRPr lang="ru-RU" b="1" dirty="0"/>
          </a:p>
          <a:p>
            <a:r>
              <a:rPr lang="ru-RU" dirty="0"/>
              <a:t>организовано информирование юридических лиц, индивидуальных предпринимателей по вопросам соблюдения обязательных требований в области ветеринарии через средства массовой информации, сайт управления ветеринарии Новосибирской области, а также участия специалистов управления в семинарах и конференциях с юридическими лицами и </a:t>
            </a:r>
            <a:r>
              <a:rPr lang="ru-RU" dirty="0" smtClean="0"/>
              <a:t>индивидуальными</a:t>
            </a:r>
            <a:r>
              <a:rPr lang="ru-RU" dirty="0"/>
              <a:t>.</a:t>
            </a:r>
            <a:endParaRPr lang="ru-RU" b="1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-16396" y="0"/>
            <a:ext cx="9160396" cy="6858000"/>
            <a:chOff x="-16396" y="0"/>
            <a:chExt cx="9160396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-16396" y="0"/>
              <a:ext cx="9160396" cy="263691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16396" y="6569968"/>
              <a:ext cx="9160396" cy="28803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58" y="764704"/>
            <a:ext cx="8964488" cy="11430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+mn-lt"/>
              </a:rPr>
              <a:t>В рамках исполнения ст. 8.2 Федерального закона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№294-ФЗ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начальником управления ветеринарии Новосибирской области приказом от 29.12.2018г. № 270 утверждена «Программа профилактики нарушений юридическими лицами и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индивидуальными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предпринимателями обязательных требований в сфере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ветеринарии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на 2019год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»: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061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678" y="3933056"/>
            <a:ext cx="8229600" cy="165618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450850" algn="ctr">
              <a:buNone/>
            </a:pPr>
            <a:r>
              <a:rPr lang="ru-RU" dirty="0" smtClean="0"/>
              <a:t>Количество </a:t>
            </a:r>
            <a:r>
              <a:rPr lang="ru-RU" dirty="0"/>
              <a:t>субъектов, в отношении которых проведены профилактические мероприятия </a:t>
            </a:r>
            <a:r>
              <a:rPr lang="ru-RU" dirty="0" smtClean="0"/>
              <a:t> - </a:t>
            </a:r>
            <a:r>
              <a:rPr lang="ru-RU" dirty="0" smtClean="0"/>
              <a:t>2060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-16396" y="6569968"/>
            <a:ext cx="9160396" cy="28803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79326" y="332656"/>
            <a:ext cx="8568952" cy="31085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/>
              <a:t>За 5 месяцев 2019 </a:t>
            </a:r>
            <a:r>
              <a:rPr lang="ru-RU" sz="2800" dirty="0" smtClean="0"/>
              <a:t>года</a:t>
            </a:r>
          </a:p>
          <a:p>
            <a:pPr algn="ctr"/>
            <a:r>
              <a:rPr lang="ru-RU" sz="2800" dirty="0" smtClean="0"/>
              <a:t> </a:t>
            </a:r>
            <a:r>
              <a:rPr lang="ru-RU" sz="2800" dirty="0"/>
              <a:t>государственными ветеринарными и инспекторами районов области и </a:t>
            </a:r>
            <a:r>
              <a:rPr lang="ru-RU" sz="2800" dirty="0" smtClean="0"/>
              <a:t>г. Новосибирска </a:t>
            </a:r>
          </a:p>
          <a:p>
            <a:pPr algn="ctr"/>
            <a:r>
              <a:rPr lang="ru-RU" sz="2800" dirty="0" smtClean="0"/>
              <a:t>проведено </a:t>
            </a:r>
            <a:r>
              <a:rPr lang="ru-RU" sz="2800" dirty="0" smtClean="0"/>
              <a:t>124 </a:t>
            </a:r>
            <a:r>
              <a:rPr lang="ru-RU" sz="2800" dirty="0"/>
              <a:t>профилактических мероприятий </a:t>
            </a:r>
            <a:endParaRPr lang="ru-RU" sz="2800" dirty="0" smtClean="0"/>
          </a:p>
          <a:p>
            <a:pPr algn="ctr"/>
            <a:r>
              <a:rPr lang="ru-RU" sz="2800" dirty="0" smtClean="0"/>
              <a:t>с </a:t>
            </a:r>
            <a:r>
              <a:rPr lang="ru-RU" sz="2800" dirty="0"/>
              <a:t>юридическими лицами и индивидуальными предпринимателями (семинары, конференции, форумы, индивидуальные деловые встречи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35061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830984" cy="4522179"/>
          </a:xfrm>
        </p:spPr>
        <p:txBody>
          <a:bodyPr>
            <a:normAutofit fontScale="85000" lnSpcReduction="10000"/>
          </a:bodyPr>
          <a:lstStyle/>
          <a:p>
            <a:pPr marL="0" indent="360363" algn="just">
              <a:buNone/>
            </a:pPr>
            <a:r>
              <a:rPr lang="ru-RU" dirty="0" smtClean="0"/>
              <a:t>Переход </a:t>
            </a:r>
            <a:r>
              <a:rPr lang="ru-RU" dirty="0"/>
              <a:t>от всеобъемлющего контроля к планированию проверок в зависимости от уровня риска </a:t>
            </a:r>
            <a:r>
              <a:rPr lang="ru-RU" dirty="0" smtClean="0"/>
              <a:t>позволит:</a:t>
            </a:r>
          </a:p>
          <a:p>
            <a:pPr algn="just">
              <a:buFontTx/>
              <a:buChar char="-"/>
            </a:pPr>
            <a:r>
              <a:rPr lang="ru-RU" dirty="0" smtClean="0"/>
              <a:t>увеличить </a:t>
            </a:r>
            <a:r>
              <a:rPr lang="ru-RU" dirty="0"/>
              <a:t>охват потенциальных нарушителей, представляющих непосредственную </a:t>
            </a:r>
            <a:r>
              <a:rPr lang="ru-RU" dirty="0" smtClean="0"/>
              <a:t>угрозу;</a:t>
            </a:r>
          </a:p>
          <a:p>
            <a:pPr algn="just">
              <a:buFontTx/>
              <a:buChar char="-"/>
            </a:pPr>
            <a:r>
              <a:rPr lang="ru-RU" dirty="0" smtClean="0"/>
              <a:t>снизить </a:t>
            </a:r>
            <a:r>
              <a:rPr lang="ru-RU" dirty="0"/>
              <a:t>нагрузку на подконтрольные субъекты, которые не представляют реальной угрозы причинения </a:t>
            </a:r>
            <a:r>
              <a:rPr lang="ru-RU" dirty="0" smtClean="0"/>
              <a:t>вреда</a:t>
            </a:r>
            <a:r>
              <a:rPr lang="ru-RU" dirty="0"/>
              <a:t>;</a:t>
            </a:r>
          </a:p>
          <a:p>
            <a:pPr marL="0" indent="360363" algn="just">
              <a:buNone/>
            </a:pPr>
            <a:r>
              <a:rPr lang="ru-RU" dirty="0" smtClean="0"/>
              <a:t>- снизить число проверок, </a:t>
            </a:r>
            <a:r>
              <a:rPr lang="ru-RU" dirty="0"/>
              <a:t>а отдельные категории бизнеса и вовсе освободить от необходимости прохождения плановых мероприятий.</a:t>
            </a:r>
          </a:p>
          <a:p>
            <a:pPr marL="0" indent="360363" algn="just">
              <a:buNone/>
            </a:pP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-16396" y="0"/>
            <a:ext cx="9160396" cy="6858000"/>
            <a:chOff x="-16396" y="0"/>
            <a:chExt cx="9160396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-16396" y="0"/>
              <a:ext cx="9160396" cy="141177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7" name="Picture 4" descr="D:\Desktop\default_logo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32440" y="5832275"/>
              <a:ext cx="478056" cy="6374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Прямоугольник 17"/>
            <p:cNvSpPr/>
            <p:nvPr/>
          </p:nvSpPr>
          <p:spPr>
            <a:xfrm>
              <a:off x="-16396" y="6569968"/>
              <a:ext cx="9160396" cy="28803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28708"/>
            <a:ext cx="8784976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Один </a:t>
            </a:r>
            <a:r>
              <a:rPr lang="ru-RU" sz="2800" dirty="0">
                <a:solidFill>
                  <a:schemeClr val="bg1"/>
                </a:solidFill>
              </a:rPr>
              <a:t>из ключевых проектов реформы контрольно-надзорной деятельности 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— </a:t>
            </a:r>
            <a:r>
              <a:rPr lang="ru-RU" sz="2800" dirty="0">
                <a:solidFill>
                  <a:schemeClr val="bg1"/>
                </a:solidFill>
              </a:rPr>
              <a:t>внедрение риск-ориентированного </a:t>
            </a:r>
            <a:r>
              <a:rPr lang="ru-RU" sz="2800" dirty="0" smtClean="0">
                <a:solidFill>
                  <a:schemeClr val="bg1"/>
                </a:solidFill>
              </a:rPr>
              <a:t>подхода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0612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УВ НСО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848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Impact</vt:lpstr>
      <vt:lpstr>Тема Office</vt:lpstr>
      <vt:lpstr>Доклад  с руководством по соблюдению обязательных требований, дающим разъяснение, какое поведение является правомерным («как делать нужно (можно)»)</vt:lpstr>
      <vt:lpstr>Основными задачами государственных ветеринарных инспекторов являются:</vt:lpstr>
      <vt:lpstr>Основными задачами государственных ветеринарных инспекторов являются:</vt:lpstr>
      <vt:lpstr>Основными задачами государственных ветеринарных инспекторов являются:</vt:lpstr>
      <vt:lpstr>Основными задачами государственных ветеринарных инспекторов являются:</vt:lpstr>
      <vt:lpstr>Основными задачами государственных ветеринарных инспекторов являются:</vt:lpstr>
      <vt:lpstr>В рамках исполнения ст. 8.2 Федерального закона №294-ФЗ начальником управления ветеринарии Новосибирской области приказом от 29.12.2018г. № 270 утверждена «Программа профилактики нарушений юридическими лицами и индивидуальными предпринимателями обязательных требований в сфере ветеринарии на 2019год»:</vt:lpstr>
      <vt:lpstr>Презентация PowerPoint</vt:lpstr>
      <vt:lpstr>Один из ключевых проектов реформы контрольно-надзорной деятельности  — внедрение риск-ориентированного подхода</vt:lpstr>
      <vt:lpstr>Презентация PowerPoint</vt:lpstr>
      <vt:lpstr>За 5 месяцев текучего года  рассмотрено 144 обращений граждан</vt:lpstr>
      <vt:lpstr>Предложения  по совершенствованию регионального законодательства  в сфере осуществления ветеринарного надзора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Управление ветеринарии Новосибирской области</dc:creator>
  <cp:lastModifiedBy>Сайченко Дмитрий Викторович</cp:lastModifiedBy>
  <cp:revision>18</cp:revision>
  <dcterms:created xsi:type="dcterms:W3CDTF">2018-10-16T03:07:33Z</dcterms:created>
  <dcterms:modified xsi:type="dcterms:W3CDTF">2019-06-25T10:36:38Z</dcterms:modified>
</cp:coreProperties>
</file>