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6" r:id="rId3"/>
    <p:sldId id="269" r:id="rId4"/>
    <p:sldId id="265" r:id="rId5"/>
    <p:sldId id="277" r:id="rId6"/>
    <p:sldId id="304" r:id="rId7"/>
    <p:sldId id="302" r:id="rId8"/>
    <p:sldId id="305" r:id="rId9"/>
    <p:sldId id="306" r:id="rId10"/>
    <p:sldId id="310" r:id="rId11"/>
    <p:sldId id="311" r:id="rId12"/>
    <p:sldId id="303" r:id="rId13"/>
    <p:sldId id="312" r:id="rId14"/>
    <p:sldId id="313" r:id="rId15"/>
    <p:sldId id="314" r:id="rId16"/>
    <p:sldId id="316" r:id="rId17"/>
    <p:sldId id="278" r:id="rId1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 rot="0" vert="horz"/>
          <a:lstStyle/>
          <a:p>
            <a:pPr>
              <a:defRPr>
                <a:solidFill>
                  <a:srgbClr val="7030A0"/>
                </a:solidFill>
              </a:defRPr>
            </a:pPr>
            <a:r>
              <a:rPr lang="ru-RU" dirty="0">
                <a:solidFill>
                  <a:srgbClr val="7030A0"/>
                </a:solidFill>
              </a:rPr>
              <a:t>Количество хозяйствующих субъектов </a:t>
            </a:r>
            <a:r>
              <a:rPr lang="ru-RU" dirty="0" smtClean="0">
                <a:solidFill>
                  <a:srgbClr val="7030A0"/>
                </a:solidFill>
              </a:rPr>
              <a:t>–</a:t>
            </a:r>
          </a:p>
          <a:p>
            <a:pPr>
              <a:defRPr>
                <a:solidFill>
                  <a:srgbClr val="7030A0"/>
                </a:solidFill>
              </a:defRPr>
            </a:pPr>
            <a:r>
              <a:rPr lang="ru-RU" baseline="0" dirty="0" smtClean="0">
                <a:solidFill>
                  <a:srgbClr val="7030A0"/>
                </a:solidFill>
              </a:rPr>
              <a:t>около 80,5 </a:t>
            </a:r>
            <a:r>
              <a:rPr lang="ru-RU" baseline="0" dirty="0" err="1" smtClean="0">
                <a:solidFill>
                  <a:srgbClr val="7030A0"/>
                </a:solidFill>
              </a:rPr>
              <a:t>тыс</a:t>
            </a:r>
            <a:endParaRPr lang="ru-RU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8.3430230353516183E-2"/>
          <c:y val="3.00272028832993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2248517931593413E-2"/>
          <c:y val="0.25947187930799676"/>
          <c:w val="0.47565979649958795"/>
          <c:h val="0.7391038780146873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ln>
                <a:solidFill>
                  <a:srgbClr val="002060"/>
                </a:solidFill>
              </a:ln>
            </c:spPr>
          </c:dPt>
          <c:dPt>
            <c:idx val="1"/>
            <c:bubble3D val="0"/>
            <c:spPr>
              <a:ln>
                <a:solidFill>
                  <a:srgbClr val="002060"/>
                </a:solidFill>
              </a:ln>
            </c:spPr>
          </c:dPt>
          <c:dPt>
            <c:idx val="2"/>
            <c:bubble3D val="0"/>
            <c:spPr>
              <a:ln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8.3550632222106805E-2"/>
                  <c:y val="0.1531196331939989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13359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555157894891361E-2"/>
                  <c:y val="1.95224150221962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9128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382494924917496"/>
                  <c:y val="-0.1392904879945563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57923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Юридические лица</c:v>
                </c:pt>
                <c:pt idx="1">
                  <c:v>Индивидуальные предприниматели</c:v>
                </c:pt>
                <c:pt idx="2">
                  <c:v>Физические лица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12063</c:v>
                </c:pt>
                <c:pt idx="1">
                  <c:v>8313</c:v>
                </c:pt>
                <c:pt idx="2">
                  <c:v>48284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0074425747221196"/>
          <c:y val="0.1983040800020619"/>
          <c:w val="0.35964650862986308"/>
          <c:h val="0.64706545821413475"/>
        </c:manualLayout>
      </c:layout>
      <c:overlay val="0"/>
      <c:txPr>
        <a:bodyPr rot="0" vert="horz"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8901044284358074"/>
          <c:y val="0.17909777039721494"/>
          <c:w val="0.40197622903520036"/>
          <c:h val="0.8066698879324497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зарегистрированных пользователей госветслужбы НСО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explosion val="25"/>
          <c:dPt>
            <c:idx val="3"/>
            <c:bubble3D val="0"/>
            <c:explosion val="28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ВЕСТА</c:v>
                </c:pt>
                <c:pt idx="1">
                  <c:v>СИРАНО</c:v>
                </c:pt>
                <c:pt idx="2">
                  <c:v>ЦЕРБЕР</c:v>
                </c:pt>
                <c:pt idx="3">
                  <c:v>МЕРКУРИЙ</c:v>
                </c:pt>
                <c:pt idx="4">
                  <c:v>АРГУС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181</c:v>
                </c:pt>
                <c:pt idx="1">
                  <c:v>36</c:v>
                </c:pt>
                <c:pt idx="2">
                  <c:v>45</c:v>
                </c:pt>
                <c:pt idx="3">
                  <c:v>726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2439306788779065"/>
          <c:y val="0.36302687914071025"/>
          <c:w val="0.16851473353064911"/>
          <c:h val="0.42187966648505798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оформления ветеринарных сопроводительных документов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ВСД на бланках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1518026</c:v>
                </c:pt>
                <c:pt idx="1">
                  <c:v>657530</c:v>
                </c:pt>
                <c:pt idx="2">
                  <c:v>463609</c:v>
                </c:pt>
                <c:pt idx="3" formatCode="#,##0">
                  <c:v>168032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электронные ВСД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127889</c:v>
                </c:pt>
                <c:pt idx="1">
                  <c:v>1360471</c:v>
                </c:pt>
                <c:pt idx="2">
                  <c:v>4088606</c:v>
                </c:pt>
                <c:pt idx="3">
                  <c:v>16066236</c:v>
                </c:pt>
                <c:pt idx="4">
                  <c:v>20041365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Справка на молоко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18</c:v>
                </c:pt>
                <c:pt idx="2">
                  <c:v>29</c:v>
                </c:pt>
                <c:pt idx="3">
                  <c:v>3132</c:v>
                </c:pt>
                <c:pt idx="4">
                  <c:v>5245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161856"/>
        <c:axId val="171162248"/>
      </c:lineChart>
      <c:catAx>
        <c:axId val="17116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1162248"/>
        <c:crosses val="autoZero"/>
        <c:auto val="1"/>
        <c:lblAlgn val="ctr"/>
        <c:lblOffset val="100"/>
        <c:noMultiLvlLbl val="0"/>
      </c:catAx>
      <c:valAx>
        <c:axId val="171162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61856"/>
        <c:crosses val="autoZero"/>
        <c:crossBetween val="between"/>
      </c:valAx>
      <c:spPr>
        <a:noFill/>
        <a:ln w="762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A762E-F0E6-4F19-B9AB-1C1805266178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2627-188D-40C9-8334-9B9A717150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41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2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87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6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8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2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42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21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94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83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1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9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9C461-423E-4CA5-B17F-65EE0F963294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DF7A5-06A2-42E2-89FC-C9FC85EF6D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5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862" y="0"/>
            <a:ext cx="12521862" cy="685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329862" y="-1"/>
            <a:ext cx="1252186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230884" y="2278673"/>
            <a:ext cx="8631253" cy="230065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500"/>
            <a:scene3d>
              <a:camera prst="orthographicFront">
                <a:rot lat="0" lon="21299983" rev="0"/>
              </a:camera>
              <a:lightRig rig="threePt" dir="t"/>
            </a:scene3d>
            <a:sp3d extrusionH="57150" contourW="12700">
              <a:bevelT w="38100" h="38100" prst="convex"/>
              <a:contourClr>
                <a:srgbClr val="0070C0"/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gradFill flip="none" rotWithShape="1">
                  <a:gsLst>
                    <a:gs pos="4000">
                      <a:schemeClr val="accent5">
                        <a:lumMod val="73000"/>
                        <a:alpha val="31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ветеринарная сертификации на территории Новосибирской области</a:t>
            </a:r>
            <a:endParaRPr lang="ru-RU" sz="4000" dirty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gradFill flip="none" rotWithShape="1">
                <a:gsLst>
                  <a:gs pos="4000">
                    <a:schemeClr val="accent5">
                      <a:lumMod val="73000"/>
                      <a:alpha val="31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8" descr="ÐÐ°ÑÑÐ¸Ð½ÐºÐ¸ Ð¿Ð¾ Ð·Ð°Ð¿ÑÐ¾ÑÑ ÑÐ»ÐµÐºÑÑÐ¾Ð½Ð½Ð°Ñ Ð²ÐµÑÐµÑÐ¸Ð½Ð°ÑÐ½Ð°Ñ ÑÐµÑÑÐ¸ÑÐ¸ÐºÐ°ÑÐ¸Ñ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" y="1001205"/>
            <a:ext cx="3219650" cy="3219651"/>
          </a:xfrm>
          <a:prstGeom prst="rect">
            <a:avLst/>
          </a:prstGeom>
          <a:noFill/>
          <a:effectLst>
            <a:glow rad="127000">
              <a:schemeClr val="accent1">
                <a:alpha val="14000"/>
              </a:schemeClr>
            </a:glow>
            <a:outerShdw blurRad="127000" dist="50800" dir="5400000" algn="ctr" rotWithShape="0">
              <a:srgbClr val="000000">
                <a:alpha val="92000"/>
              </a:srgbClr>
            </a:outerShdw>
          </a:effectLst>
          <a:scene3d>
            <a:camera prst="orthographicFront"/>
            <a:lightRig rig="chilly" dir="t"/>
          </a:scene3d>
          <a:sp3d prstMaterial="metal">
            <a:bevelT prst="relaxedInset"/>
            <a:bevelB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78816" y="5402180"/>
            <a:ext cx="7483321" cy="1233660"/>
          </a:xfrm>
        </p:spPr>
        <p:txBody>
          <a:bodyPr>
            <a:normAutofit fontScale="85000" lnSpcReduction="20000"/>
          </a:bodyPr>
          <a:lstStyle/>
          <a:p>
            <a:pPr algn="r">
              <a:lnSpc>
                <a:spcPct val="100000"/>
              </a:lnSpc>
            </a:pPr>
            <a:r>
              <a:rPr lang="ru-RU" sz="1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Магерова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Михайловна</a:t>
            </a:r>
          </a:p>
          <a:p>
            <a:pPr algn="r">
              <a:lnSpc>
                <a:spcPct val="100000"/>
              </a:lnSpc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lnSpc>
                <a:spcPct val="100000"/>
              </a:lnSpc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 отдела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госветконтроля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экспортно-импортных операций,</a:t>
            </a:r>
          </a:p>
          <a:p>
            <a:pPr algn="r">
              <a:lnSpc>
                <a:spcPct val="100000"/>
              </a:lnSpc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межрегиональных перевозок и организационной работы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05757"/>
              </p:ext>
            </p:extLst>
          </p:nvPr>
        </p:nvGraphicFramePr>
        <p:xfrm>
          <a:off x="0" y="990600"/>
          <a:ext cx="12191999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941"/>
                <a:gridCol w="1896335"/>
                <a:gridCol w="3928089"/>
                <a:gridCol w="4125634"/>
              </a:tblGrid>
              <a:tr h="42117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предприятие, ИНН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площадок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Адрес производства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Выявленные</a:t>
                      </a:r>
                      <a:r>
                        <a:rPr lang="ru-RU" baseline="0" dirty="0" smtClean="0"/>
                        <a:t> нарушения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ОАО ТАТАРСКИЙ МАСЛОКОМБИНАТ ИНН5437100446</a:t>
                      </a:r>
                    </a:p>
                    <a:p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RU54:02726641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Российская Федерация, Новосибирская обл., г. Татарск, </a:t>
                      </a:r>
                      <a:r>
                        <a:rPr lang="ru-RU" dirty="0" err="1" smtClean="0"/>
                        <a:t>Никишкиной</a:t>
                      </a:r>
                      <a:r>
                        <a:rPr lang="ru-RU" dirty="0" smtClean="0"/>
                        <a:t> ул., д. 8 (есть еще несколько адресов- площадок)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До 2018 года оформляли документы на масло сливочное, молоко сухое. В текущем нет.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 Номенклатурный справочник по 9 позициям , везде производителем указано ЗАО «Алтайская молочная компания».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ИП ЭННС ИВАН ИВАНОВИЧ ИНН545307304102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RU54:09599192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632120, Российская Федерация, Новосибирская обл., Татарский район, д. </a:t>
                      </a:r>
                      <a:r>
                        <a:rPr lang="ru-RU" dirty="0" err="1" smtClean="0"/>
                        <a:t>Неудачино</a:t>
                      </a:r>
                      <a:r>
                        <a:rPr lang="ru-RU" dirty="0" smtClean="0"/>
                        <a:t>, Южная ул., д. 28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smtClean="0"/>
                        <a:t>площадка RU54:4230149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дублирующая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smtClean="0"/>
                        <a:t>  в системе не работает вообще, последние документы в системе за июнь, 2018 года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«Фабрика Фаворит» ИНН5407267053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RU54:42826773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632551, Российская Федерация, Новосибирская обл., </a:t>
                      </a:r>
                      <a:r>
                        <a:rPr lang="ru-RU" dirty="0" err="1" smtClean="0"/>
                        <a:t>Чулымский</a:t>
                      </a:r>
                      <a:r>
                        <a:rPr lang="ru-RU" dirty="0" smtClean="0"/>
                        <a:t> район, г. Чулым, Трактовая ул., д. ДОМ 47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справочник сформирован, но все документы оформлялись еще в 2018 году,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в текущем году не работают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погашено всего 40% документов на входящее сырье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5440" y="350900"/>
            <a:ext cx="954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МПП, с низкой активностью работы в АИС «Меркурий»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617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74847"/>
              </p:ext>
            </p:extLst>
          </p:nvPr>
        </p:nvGraphicFramePr>
        <p:xfrm>
          <a:off x="0" y="990600"/>
          <a:ext cx="12191999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941"/>
                <a:gridCol w="1896335"/>
                <a:gridCol w="3928089"/>
                <a:gridCol w="4125634"/>
              </a:tblGrid>
              <a:tr h="42117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предприятие, ИНН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площадок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Адрес производства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Выявленные</a:t>
                      </a:r>
                      <a:r>
                        <a:rPr lang="ru-RU" baseline="0" dirty="0" smtClean="0"/>
                        <a:t> нарушения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КФХ «Андреенко О. Н.» ИНН544207596570</a:t>
                      </a:r>
                    </a:p>
                    <a:p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RU54:95832309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632580, Российская Федерация, Новосибирская обл., </a:t>
                      </a:r>
                      <a:r>
                        <a:rPr lang="ru-RU" dirty="0" err="1" smtClean="0"/>
                        <a:t>Чулымский</a:t>
                      </a:r>
                      <a:r>
                        <a:rPr lang="ru-RU" dirty="0" smtClean="0"/>
                        <a:t> район, с. </a:t>
                      </a:r>
                      <a:r>
                        <a:rPr lang="ru-RU" dirty="0" err="1" smtClean="0"/>
                        <a:t>Серебрянское</a:t>
                      </a:r>
                      <a:r>
                        <a:rPr lang="ru-RU" dirty="0" smtClean="0"/>
                        <a:t>, Советская ул., д. 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Оформленных ВСД на молоко и молочную продукцию – нет.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 Погашено 7.3% входящих </a:t>
                      </a:r>
                      <a:r>
                        <a:rPr lang="ru-RU" dirty="0" err="1" smtClean="0"/>
                        <a:t>эВСД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СХПК "ЧУЛЫМСКИЙ" ИНН5442103467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RU054:67205201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632580, Российская Федерация, Новосибирская обл., </a:t>
                      </a:r>
                      <a:r>
                        <a:rPr lang="ru-RU" dirty="0" err="1" smtClean="0"/>
                        <a:t>Чулымский</a:t>
                      </a:r>
                      <a:r>
                        <a:rPr lang="ru-RU" dirty="0" smtClean="0"/>
                        <a:t> район, с. </a:t>
                      </a:r>
                      <a:r>
                        <a:rPr lang="ru-RU" dirty="0" err="1" smtClean="0"/>
                        <a:t>Серебрянское</a:t>
                      </a:r>
                      <a:r>
                        <a:rPr lang="ru-RU" dirty="0" smtClean="0"/>
                        <a:t>, Советская ул., д.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smtClean="0"/>
                        <a:t>нет номенклатурного справочника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smtClean="0"/>
                        <a:t>нет производственных и исходящих ВСД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«Альянс-Н» ИНН5433147122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RU054:50747153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632640, Российская Федерация, Новосибирская обл., </a:t>
                      </a:r>
                      <a:r>
                        <a:rPr lang="ru-RU" dirty="0" err="1" smtClean="0"/>
                        <a:t>Коченевский</a:t>
                      </a:r>
                      <a:r>
                        <a:rPr lang="ru-RU" dirty="0" smtClean="0"/>
                        <a:t> район, </a:t>
                      </a:r>
                      <a:r>
                        <a:rPr lang="ru-RU" dirty="0" err="1" smtClean="0"/>
                        <a:t>рп</a:t>
                      </a:r>
                      <a:r>
                        <a:rPr lang="ru-RU" dirty="0" smtClean="0"/>
                        <a:t>. Коченево, </a:t>
                      </a:r>
                      <a:r>
                        <a:rPr lang="ru-RU" dirty="0" err="1" smtClean="0"/>
                        <a:t>Марковцева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пр-кт</a:t>
                      </a:r>
                      <a:r>
                        <a:rPr lang="ru-RU" dirty="0" smtClean="0"/>
                        <a:t>, д. 2а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 входящие </a:t>
                      </a:r>
                      <a:r>
                        <a:rPr lang="ru-RU" dirty="0" err="1" smtClean="0"/>
                        <a:t>эВСД</a:t>
                      </a:r>
                      <a:r>
                        <a:rPr lang="ru-RU" dirty="0" smtClean="0"/>
                        <a:t> только за 2018 год                    номенклатура заполнена не полностью, нет информации о предприятии-изготовителе (площадке)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СПК «</a:t>
                      </a:r>
                      <a:r>
                        <a:rPr lang="ru-RU" b="1" dirty="0" err="1" smtClean="0"/>
                        <a:t>Кирзинский</a:t>
                      </a:r>
                      <a:r>
                        <a:rPr lang="ru-RU" b="1" dirty="0" smtClean="0"/>
                        <a:t>» ИНН5434100293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RU54:04825227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633290, Российская Федерация, Новосибирская обл., Ордынский район, с. Кирза, Школьная ул., д. 15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производственные </a:t>
                      </a:r>
                      <a:r>
                        <a:rPr lang="ru-RU" dirty="0" err="1" smtClean="0"/>
                        <a:t>эВСД</a:t>
                      </a:r>
                      <a:r>
                        <a:rPr lang="ru-RU" dirty="0" smtClean="0"/>
                        <a:t> только на сырое молоко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Гашение</a:t>
                      </a:r>
                      <a:r>
                        <a:rPr lang="ru-RU" baseline="0" dirty="0" smtClean="0"/>
                        <a:t> 77%</a:t>
                      </a:r>
                      <a:endParaRPr lang="ru-RU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5440" y="350900"/>
            <a:ext cx="954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МПП, с низкой активностью работы в АИС «Меркурий»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781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Основные нарушения, </a:t>
            </a:r>
            <a:r>
              <a:rPr lang="ru-RU" sz="3200" b="1" dirty="0">
                <a:solidFill>
                  <a:srgbClr val="002060"/>
                </a:solidFill>
              </a:rPr>
              <a:t>при оформлении электронных ветеринарных сопроводительных документов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оформление </a:t>
            </a:r>
            <a:r>
              <a:rPr lang="ru-RU" dirty="0" err="1"/>
              <a:t>эВСД</a:t>
            </a:r>
            <a:r>
              <a:rPr lang="ru-RU" dirty="0"/>
              <a:t> без заявок;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в электронных ветеринарных сопроводительных документах информации о номерах транспортных средств, что не позволяет подтвердить перевозку подконтрольного товара тем транспортным средством, которое указано в оформляемом документе, соблюдение установленного режима перевозки и то, что транспортное средство подготовлено к перевозке.</a:t>
            </a:r>
          </a:p>
          <a:p>
            <a:r>
              <a:rPr lang="ru-RU" dirty="0" smtClean="0"/>
              <a:t>оформление </a:t>
            </a:r>
            <a:r>
              <a:rPr lang="ru-RU" dirty="0"/>
              <a:t>электронных ветеринарных сопроводительных документов на продукцию животного происхождения с истекшими сроками годности;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нарушения, </a:t>
            </a:r>
            <a:r>
              <a:rPr lang="ru-RU" sz="3200" b="1" dirty="0"/>
              <a:t>при оформлении электронных ветеринарных сопроводительных документов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гашение </a:t>
            </a:r>
            <a:r>
              <a:rPr lang="ru-RU" dirty="0"/>
              <a:t>электронных ветеринарных сопроводительных документов на продукцию животного происхождения с истекшими сроками годности;</a:t>
            </a:r>
          </a:p>
          <a:p>
            <a:r>
              <a:rPr lang="ru-RU" dirty="0" smtClean="0"/>
              <a:t>не </a:t>
            </a:r>
            <a:r>
              <a:rPr lang="ru-RU" dirty="0"/>
              <a:t>гашение </a:t>
            </a:r>
            <a:r>
              <a:rPr lang="ru-RU" dirty="0" err="1"/>
              <a:t>эВСД</a:t>
            </a:r>
            <a:r>
              <a:rPr lang="ru-RU" dirty="0"/>
              <a:t> в установленные  сроки;</a:t>
            </a:r>
          </a:p>
          <a:p>
            <a:r>
              <a:rPr lang="ru-RU" dirty="0" smtClean="0"/>
              <a:t>не </a:t>
            </a:r>
            <a:r>
              <a:rPr lang="ru-RU" dirty="0"/>
              <a:t>правильное оформление возвратных </a:t>
            </a:r>
            <a:r>
              <a:rPr lang="ru-RU" dirty="0" err="1"/>
              <a:t>эВСД</a:t>
            </a:r>
            <a:r>
              <a:rPr lang="ru-RU" dirty="0"/>
              <a:t> (когда оформляются документы на фактически </a:t>
            </a:r>
            <a:r>
              <a:rPr lang="ru-RU" dirty="0" smtClean="0"/>
              <a:t>не поступившую </a:t>
            </a:r>
            <a:r>
              <a:rPr lang="ru-RU" dirty="0"/>
              <a:t>продукцию и указывают причину «продукция не поступила на предприятие», или «не корректно указан пункт разгрузки молока или единица измерения товара» и т.д</a:t>
            </a:r>
            <a:r>
              <a:rPr lang="ru-RU" dirty="0" smtClean="0"/>
              <a:t>.);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2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нарушения, </a:t>
            </a:r>
            <a:r>
              <a:rPr lang="ru-RU" sz="3200" b="1" dirty="0"/>
              <a:t>при оформлении электронных ветеринарных сопроводительных документов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94360" y="1661160"/>
            <a:ext cx="11186160" cy="496823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объединение </a:t>
            </a:r>
            <a:r>
              <a:rPr lang="ru-RU" dirty="0"/>
              <a:t>партий продукции с разной датой выработки, при в последующем дату выработки и срок годности продукции указывают по наиболее «выгодному» для предприятия варианту;</a:t>
            </a:r>
          </a:p>
          <a:p>
            <a:r>
              <a:rPr lang="ru-RU" dirty="0" smtClean="0"/>
              <a:t>при </a:t>
            </a:r>
            <a:r>
              <a:rPr lang="ru-RU" dirty="0"/>
              <a:t>формировании номенклатурного справочника   - внесение сокращений в наименование продукции, что не позволяет идентифицировать подконтрольные товары (Пример: «Магнат </a:t>
            </a:r>
            <a:r>
              <a:rPr lang="ru-RU" dirty="0" err="1"/>
              <a:t>пинк</a:t>
            </a:r>
            <a:r>
              <a:rPr lang="ru-RU" dirty="0"/>
              <a:t> </a:t>
            </a:r>
            <a:r>
              <a:rPr lang="ru-RU" dirty="0" err="1"/>
              <a:t>змж</a:t>
            </a:r>
            <a:r>
              <a:rPr lang="ru-RU" dirty="0"/>
              <a:t> </a:t>
            </a:r>
            <a:r>
              <a:rPr lang="ru-RU" dirty="0" err="1"/>
              <a:t>шклд</a:t>
            </a:r>
            <a:r>
              <a:rPr lang="ru-RU" dirty="0"/>
              <a:t> </a:t>
            </a:r>
            <a:r>
              <a:rPr lang="ru-RU" dirty="0" err="1"/>
              <a:t>эск</a:t>
            </a:r>
            <a:r>
              <a:rPr lang="ru-RU" dirty="0"/>
              <a:t>»).  Должно соответствовать наименованию на маркировке и данным декларации;</a:t>
            </a:r>
          </a:p>
          <a:p>
            <a:r>
              <a:rPr lang="ru-RU" dirty="0" smtClean="0"/>
              <a:t>при </a:t>
            </a:r>
            <a:r>
              <a:rPr lang="ru-RU" dirty="0"/>
              <a:t>формировании номенклатурного справочника   - правильно указывать производителя, место </a:t>
            </a:r>
            <a:r>
              <a:rPr lang="ru-RU" dirty="0" smtClean="0"/>
              <a:t>производства,. Должно </a:t>
            </a:r>
            <a:r>
              <a:rPr lang="ru-RU" dirty="0"/>
              <a:t>соответствовать фактическим данным, сведения на маркировке и данным в декларации, иначе в </a:t>
            </a:r>
            <a:r>
              <a:rPr lang="ru-RU" dirty="0" err="1"/>
              <a:t>эВСД</a:t>
            </a:r>
            <a:r>
              <a:rPr lang="ru-RU" dirty="0"/>
              <a:t> регистрируется отсутствие информации о производителе продукции;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2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нарушения, </a:t>
            </a:r>
            <a:r>
              <a:rPr lang="ru-RU" sz="3200" b="1" dirty="0"/>
              <a:t>при оформлении электронных ветеринарных сопроводительных документов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 </a:t>
            </a:r>
            <a:r>
              <a:rPr lang="ru-RU" dirty="0"/>
              <a:t>допускается формирование справочника на продукцию в ассортименте, также как и на несколько разных видов </a:t>
            </a:r>
            <a:r>
              <a:rPr lang="ru-RU" dirty="0" smtClean="0"/>
              <a:t>товаров;</a:t>
            </a:r>
            <a:endParaRPr lang="ru-RU" dirty="0"/>
          </a:p>
          <a:p>
            <a:r>
              <a:rPr lang="ru-RU" dirty="0" smtClean="0"/>
              <a:t>оформление </a:t>
            </a:r>
            <a:r>
              <a:rPr lang="ru-RU" dirty="0"/>
              <a:t>производственных документов должно быть на каждую вырабатываемую партию;</a:t>
            </a:r>
          </a:p>
          <a:p>
            <a:r>
              <a:rPr lang="ru-RU" dirty="0" smtClean="0"/>
              <a:t>не </a:t>
            </a:r>
            <a:r>
              <a:rPr lang="ru-RU" dirty="0"/>
              <a:t>допускается оформление производственных документов на вырабатываемую продукцию без указания сырья; -не допускается оформление производственных документов ранее даты выработки </a:t>
            </a:r>
            <a:r>
              <a:rPr lang="ru-RU" dirty="0" smtClean="0"/>
              <a:t>продукции;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2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нарушения, </a:t>
            </a:r>
            <a:r>
              <a:rPr lang="ru-RU" sz="3200" b="1" dirty="0"/>
              <a:t>при оформлении электронных ветеринарных сопроводительных документов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ru-RU" dirty="0" smtClean="0"/>
              <a:t>не </a:t>
            </a:r>
            <a:r>
              <a:rPr lang="ru-RU" dirty="0"/>
              <a:t>допускается через раздел «инвентаризация» добавлять вырабатываемую продукцию;</a:t>
            </a:r>
          </a:p>
          <a:p>
            <a:r>
              <a:rPr lang="ru-RU" dirty="0" smtClean="0"/>
              <a:t>не </a:t>
            </a:r>
            <a:r>
              <a:rPr lang="ru-RU" dirty="0"/>
              <a:t>допускается через раздел «инвентаризация» изменять  количество, даты выработки и сроки годности ранее выработанной или поступившей продукции  </a:t>
            </a:r>
            <a:endParaRPr lang="ru-RU" dirty="0" smtClean="0"/>
          </a:p>
          <a:p>
            <a:r>
              <a:rPr lang="ru-RU" dirty="0" smtClean="0"/>
              <a:t>Дублирование </a:t>
            </a:r>
            <a:r>
              <a:rPr lang="ru-RU" dirty="0" smtClean="0"/>
              <a:t>площадок в системе.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65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408" y="2979536"/>
            <a:ext cx="11396729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2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44104" y="519672"/>
            <a:ext cx="10503794" cy="1206098"/>
          </a:xfrm>
          <a:prstGeom prst="roundRect">
            <a:avLst/>
          </a:prstGeom>
          <a:solidFill>
            <a:srgbClr val="1E86CC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хозяйствующих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субъектов, зарегистрированных в ГИС Меркурий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106133"/>
              </p:ext>
            </p:extLst>
          </p:nvPr>
        </p:nvGraphicFramePr>
        <p:xfrm>
          <a:off x="1356360" y="1615441"/>
          <a:ext cx="9540239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4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864061"/>
              </p:ext>
            </p:extLst>
          </p:nvPr>
        </p:nvGraphicFramePr>
        <p:xfrm>
          <a:off x="723901" y="980598"/>
          <a:ext cx="10744200" cy="535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54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443981"/>
              </p:ext>
            </p:extLst>
          </p:nvPr>
        </p:nvGraphicFramePr>
        <p:xfrm>
          <a:off x="360607" y="824248"/>
          <a:ext cx="11578107" cy="573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26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73" y="685800"/>
            <a:ext cx="11989228" cy="579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005840" y="2682240"/>
            <a:ext cx="2392680" cy="36576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3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67" y="664369"/>
            <a:ext cx="11977267" cy="552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92505" y="2839453"/>
            <a:ext cx="11713946" cy="41388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505" y="5693117"/>
            <a:ext cx="11713946" cy="41388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4842" cy="3652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9" y="3574650"/>
            <a:ext cx="11795444" cy="319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39028" y="-13777"/>
            <a:ext cx="8972349" cy="1650071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0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8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1125"/>
              </p:ext>
            </p:extLst>
          </p:nvPr>
        </p:nvGraphicFramePr>
        <p:xfrm>
          <a:off x="777242" y="914400"/>
          <a:ext cx="1063752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560"/>
                <a:gridCol w="2240280"/>
                <a:gridCol w="54406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предприятие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Адрес производства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"МАСЛО"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5433179967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630501, </a:t>
                      </a:r>
                      <a:r>
                        <a:rPr lang="ru-RU" dirty="0" err="1" smtClean="0"/>
                        <a:t>р.п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Краснообск</a:t>
                      </a:r>
                      <a:r>
                        <a:rPr lang="ru-RU" dirty="0" smtClean="0"/>
                        <a:t>, ГНУ </a:t>
                      </a:r>
                      <a:r>
                        <a:rPr lang="ru-RU" dirty="0" err="1" smtClean="0"/>
                        <a:t>СибНИИЗХИМ</a:t>
                      </a:r>
                      <a:r>
                        <a:rPr lang="ru-RU" dirty="0" smtClean="0"/>
                        <a:t> Со РАСХН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"Торговый дом "Молочные продукты"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5433951904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630541, Российская Федерация, Новосибирская обл., Новосибирский район, п. Элитный, Советское ш., д. 5а, стр. 1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ПК "ДОБРЫЕ ТРАДИЦИИ"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5433198575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Арутюнян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5403181817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Российская Федерация, Новосибирская обл., п. Мичуринский, Лесная ул., д.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"ЗАГОТОВИТЕЛЬ"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5433958392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630501, </a:t>
                      </a:r>
                      <a:r>
                        <a:rPr lang="ru-RU" dirty="0" err="1" smtClean="0"/>
                        <a:t>р.п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Краснообск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тер.Микрорайон</a:t>
                      </a:r>
                      <a:r>
                        <a:rPr lang="ru-RU" dirty="0" smtClean="0"/>
                        <a:t>, 6, 30, 1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"ВИКТОРИЯ"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5433195648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МИХАЛЕВА ЕВГЕНИЯ ВЯЧЕСЛАВОВНА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С.Рогалево</a:t>
                      </a:r>
                      <a:r>
                        <a:rPr lang="ru-RU" dirty="0" smtClean="0"/>
                        <a:t>, Ордынский Район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15440" y="455414"/>
            <a:ext cx="954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МПП, не получившие доступы к АИС «Меркурий»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374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ÑÐ¿ÑÐ°Ð²Ð»ÐµÐ½Ð¸Ðµ Ð²ÐµÑÐµÑÐ¸Ð½Ð°ÑÐ¸Ð¸ Ð½ÑÐ¾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" y="-62664"/>
            <a:ext cx="12192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ветеринарии Новосибирской области</a:t>
            </a:r>
            <a:endParaRPr lang="ru-RU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34871"/>
              </p:ext>
            </p:extLst>
          </p:nvPr>
        </p:nvGraphicFramePr>
        <p:xfrm>
          <a:off x="0" y="771690"/>
          <a:ext cx="1219199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941"/>
                <a:gridCol w="1896335"/>
                <a:gridCol w="3928089"/>
                <a:gridCol w="41256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предприятие, ИНН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площадок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Адрес производства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Выявленные</a:t>
                      </a:r>
                      <a:r>
                        <a:rPr lang="ru-RU" baseline="0" dirty="0" smtClean="0"/>
                        <a:t> нарушения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«</a:t>
                      </a:r>
                      <a:r>
                        <a:rPr lang="ru-RU" b="1" dirty="0" err="1" smtClean="0"/>
                        <a:t>Новомилково</a:t>
                      </a:r>
                      <a:r>
                        <a:rPr lang="ru-RU" b="1" dirty="0" smtClean="0"/>
                        <a:t>» ИНН5433954013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RU54:32660358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Новосибирская обл., </a:t>
                      </a:r>
                      <a:r>
                        <a:rPr lang="ru-RU" dirty="0" err="1" smtClean="0"/>
                        <a:t>Искитимский</a:t>
                      </a:r>
                      <a:r>
                        <a:rPr lang="ru-RU" dirty="0" smtClean="0"/>
                        <a:t> р-н, д. </a:t>
                      </a:r>
                      <a:r>
                        <a:rPr lang="ru-RU" dirty="0" err="1" smtClean="0"/>
                        <a:t>Шибково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попытки работы в системе были в 2018 году, сейчас не работают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АО «Доронинское» ИНН5438315420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RU54:72161530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Российская Федерация, Новосибирская обл., </a:t>
                      </a:r>
                      <a:r>
                        <a:rPr lang="ru-RU" dirty="0" err="1" smtClean="0"/>
                        <a:t>Тогучинский</a:t>
                      </a:r>
                      <a:r>
                        <a:rPr lang="ru-RU" dirty="0" smtClean="0"/>
                        <a:t> район, с. Завьялово, Центральная ул., д. 7, стр. 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smtClean="0"/>
                        <a:t>Площадки- дубликаты RU54:02762056 , RU54:28106377, RU54:15537767 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dirty="0" err="1" smtClean="0"/>
                        <a:t>Отсутсвуют</a:t>
                      </a:r>
                      <a:r>
                        <a:rPr lang="ru-RU" dirty="0" smtClean="0"/>
                        <a:t> производственные ВСД на готовую молочную продукцию, только на сырое молоко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ООО «</a:t>
                      </a:r>
                      <a:r>
                        <a:rPr lang="ru-RU" b="1" dirty="0" err="1" smtClean="0"/>
                        <a:t>Сибсыр</a:t>
                      </a:r>
                      <a:r>
                        <a:rPr lang="ru-RU" b="1" dirty="0" smtClean="0"/>
                        <a:t>» ИНН5433177624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RU54:38748918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630532, Российская Федерация, Новосибирская обл., Новосибирский район, п. Сосновка, Линейная ул., д.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Входящие ВСД не гасят, нет ни одного погашенного ЭВСД.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системе не работают.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ПСК (колхоз) им. Мичурина ИНН5441101435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RU54:43792591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632715, Российская Федерация, Новосибирская обл., </a:t>
                      </a:r>
                      <a:r>
                        <a:rPr lang="ru-RU" dirty="0" err="1" smtClean="0"/>
                        <a:t>Чистоозерный</a:t>
                      </a:r>
                      <a:r>
                        <a:rPr lang="ru-RU" dirty="0" smtClean="0"/>
                        <a:t> район, с. Журавка., ул. Молодёжная,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производственные  и исходящие ВСД  на молоко сырое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 на готовую молочную продукцию </a:t>
                      </a:r>
                      <a:r>
                        <a:rPr lang="ru-RU" dirty="0" err="1" smtClean="0"/>
                        <a:t>номенклатурныого</a:t>
                      </a:r>
                      <a:r>
                        <a:rPr lang="ru-RU" dirty="0" smtClean="0"/>
                        <a:t> справочника нет, ВСД не </a:t>
                      </a:r>
                      <a:r>
                        <a:rPr lang="ru-RU" dirty="0" err="1" smtClean="0"/>
                        <a:t>офрмляются</a:t>
                      </a:r>
                      <a:endParaRPr lang="ru-RU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5440" y="350900"/>
            <a:ext cx="954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МПП, с низкой активностью работы в АИС «Меркурий»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33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1151</Words>
  <Application>Microsoft Office PowerPoint</Application>
  <PresentationFormat>Широкоэкранный</PresentationFormat>
  <Paragraphs>143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Количество хозяйствующих субъектов, зарегистрированных в ГИС Меркурий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нарушения, при оформлении электронных ветеринарных сопроводительных документов</vt:lpstr>
      <vt:lpstr>Основные нарушения, при оформлении электронных ветеринарных сопроводительных документов</vt:lpstr>
      <vt:lpstr>Основные нарушения, при оформлении электронных ветеринарных сопроводительных документов</vt:lpstr>
      <vt:lpstr>Основные нарушения, при оформлении электронных ветеринарных сопроводительных документов</vt:lpstr>
      <vt:lpstr>Основные нарушения, при оформлении электронных ветеринарных сопроводительных документов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«Внедрение электронной ветеринарной сертификации на территории Новосибирской области»</dc:title>
  <dc:creator>Магерова Татьяна Михайловна</dc:creator>
  <cp:lastModifiedBy>Магерова Татьяна Михайловна</cp:lastModifiedBy>
  <cp:revision>192</cp:revision>
  <cp:lastPrinted>2018-11-08T02:37:55Z</cp:lastPrinted>
  <dcterms:created xsi:type="dcterms:W3CDTF">2018-09-17T02:54:20Z</dcterms:created>
  <dcterms:modified xsi:type="dcterms:W3CDTF">2019-06-27T02:42:43Z</dcterms:modified>
</cp:coreProperties>
</file>