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  <p:sldMasterId id="2147483768" r:id="rId3"/>
    <p:sldMasterId id="2147483780" r:id="rId4"/>
    <p:sldMasterId id="2147483792" r:id="rId5"/>
  </p:sldMasterIdLst>
  <p:handoutMasterIdLst>
    <p:handoutMasterId r:id="rId21"/>
  </p:handoutMasterIdLst>
  <p:sldIdLst>
    <p:sldId id="257" r:id="rId6"/>
    <p:sldId id="260" r:id="rId7"/>
    <p:sldId id="288" r:id="rId8"/>
    <p:sldId id="267" r:id="rId9"/>
    <p:sldId id="282" r:id="rId10"/>
    <p:sldId id="262" r:id="rId11"/>
    <p:sldId id="265" r:id="rId12"/>
    <p:sldId id="291" r:id="rId13"/>
    <p:sldId id="290" r:id="rId14"/>
    <p:sldId id="292" r:id="rId15"/>
    <p:sldId id="293" r:id="rId16"/>
    <p:sldId id="294" r:id="rId17"/>
    <p:sldId id="295" r:id="rId18"/>
    <p:sldId id="289" r:id="rId19"/>
    <p:sldId id="286" r:id="rId2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09583FF-D393-4C82-93BA-9CF2937802A6}">
          <p14:sldIdLst>
            <p14:sldId id="257"/>
            <p14:sldId id="260"/>
            <p14:sldId id="288"/>
            <p14:sldId id="267"/>
            <p14:sldId id="282"/>
            <p14:sldId id="262"/>
            <p14:sldId id="265"/>
            <p14:sldId id="291"/>
            <p14:sldId id="290"/>
            <p14:sldId id="292"/>
            <p14:sldId id="293"/>
            <p14:sldId id="294"/>
            <p14:sldId id="295"/>
            <p14:sldId id="289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073" autoAdjust="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0457356590008734E-4"/>
          <c:y val="3.0605969301980306E-2"/>
          <c:w val="0.99949542643409994"/>
          <c:h val="0.854724132160898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394882050142578E-2"/>
                  <c:y val="-4.38147615381603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227696922564106E-2"/>
                  <c:y val="6.5321960111427947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454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6167185127578417E-2"/>
                  <c:y val="2.1773986703809314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398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8 мес. 2019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402</c:v>
                </c:pt>
                <c:pt idx="1">
                  <c:v>454</c:v>
                </c:pt>
                <c:pt idx="2">
                  <c:v>398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394882050142578E-2"/>
                  <c:y val="-2.1907380769080162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81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697441025071289E-2"/>
                  <c:y val="-6.5321960111427548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63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576417435099803E-2"/>
                  <c:y val="-2.3951385374190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8 мес. 2019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81</c:v>
                </c:pt>
                <c:pt idx="1">
                  <c:v>63</c:v>
                </c:pt>
                <c:pt idx="2">
                  <c:v>72</c:v>
                </c:pt>
                <c:pt idx="3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cylinder"/>
        <c:axId val="73356800"/>
        <c:axId val="73358336"/>
        <c:axId val="0"/>
      </c:bar3DChart>
      <c:catAx>
        <c:axId val="7335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3358336"/>
        <c:crosses val="autoZero"/>
        <c:auto val="1"/>
        <c:lblAlgn val="ctr"/>
        <c:lblOffset val="100"/>
        <c:noMultiLvlLbl val="0"/>
      </c:catAx>
      <c:valAx>
        <c:axId val="733583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33568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7359332759323037"/>
          <c:y val="0.92559657294594155"/>
          <c:w val="0.45106608524978709"/>
          <c:h val="6.0800514620460551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4004985109181414E-2"/>
          <c:y val="6.3427295957014917E-3"/>
          <c:w val="0.87083323627123854"/>
          <c:h val="0.947847064611868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от общего числа проверок</c:v>
                </c:pt>
              </c:strCache>
            </c:strRef>
          </c:tx>
          <c:explosion val="38"/>
          <c:dLbls>
            <c:dLbl>
              <c:idx val="0"/>
              <c:layout>
                <c:manualLayout>
                  <c:x val="-4.2669990072787658E-3"/>
                  <c:y val="-0.2014584906587784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93441768118945E-2"/>
                      <c:h val="6.2234594766890236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5.6893320097050146E-3"/>
                  <c:y val="-7.18819027702683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9.956331016983724E-3"/>
                  <c:y val="-4.35074674662150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9563310169837757E-2"/>
                  <c:y val="-2.45911772635128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lt1"/>
              </a:solidFill>
              <a:ln w="381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сельскохозяйственные предприятия </c:v>
                </c:pt>
                <c:pt idx="1">
                  <c:v>предприятия торговли и общественного питания </c:v>
                </c:pt>
                <c:pt idx="2">
                  <c:v>ветеринарные аптеки и клиники</c:v>
                </c:pt>
                <c:pt idx="3">
                  <c:v>мясоперерабатывающе предприятия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 formatCode="0.00%">
                  <c:v>0.57199999999999995</c:v>
                </c:pt>
                <c:pt idx="1">
                  <c:v>0.33</c:v>
                </c:pt>
                <c:pt idx="2" formatCode="0.00%">
                  <c:v>6.6000000000000003E-2</c:v>
                </c:pt>
                <c:pt idx="3" formatCode="0.00%">
                  <c:v>3.2000000000000001E-2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6895568951120194E-3"/>
          <c:y val="0.63482920973101631"/>
          <c:w val="0.98477644509033047"/>
          <c:h val="0.36517079026898369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6D8684-EF3A-4AF0-BB07-4AD825979754}" type="doc">
      <dgm:prSet loTypeId="urn:microsoft.com/office/officeart/2005/8/layout/hierarchy4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F49856-3321-49DB-B3E5-324D7DE9DFBA}">
      <dgm:prSet/>
      <dgm:spPr/>
      <dgm:t>
        <a:bodyPr/>
        <a:lstStyle/>
        <a:p>
          <a:pPr rtl="0"/>
          <a:r>
            <a:rPr lang="ru-RU" dirty="0" smtClean="0"/>
            <a:t>Региональный государственный ветеринарный надзор на территории Новосибирской области организует и осуществляет областной исполнительный орган государственной власти – управление ветеринарии Новосибирской области. </a:t>
          </a:r>
          <a:endParaRPr lang="ru-RU" dirty="0"/>
        </a:p>
      </dgm:t>
    </dgm:pt>
    <dgm:pt modelId="{0E0DD6F3-55EE-421F-BDB6-EF0A7E2461C9}" type="parTrans" cxnId="{1EE7ECD0-0809-4131-A12C-16D33E4FD9D7}">
      <dgm:prSet/>
      <dgm:spPr/>
      <dgm:t>
        <a:bodyPr/>
        <a:lstStyle/>
        <a:p>
          <a:endParaRPr lang="ru-RU"/>
        </a:p>
      </dgm:t>
    </dgm:pt>
    <dgm:pt modelId="{AF169EE3-CA3A-4FED-89CF-C4A68E6B7E79}" type="sibTrans" cxnId="{1EE7ECD0-0809-4131-A12C-16D33E4FD9D7}">
      <dgm:prSet/>
      <dgm:spPr/>
      <dgm:t>
        <a:bodyPr/>
        <a:lstStyle/>
        <a:p>
          <a:endParaRPr lang="ru-RU"/>
        </a:p>
      </dgm:t>
    </dgm:pt>
    <dgm:pt modelId="{2F91657F-76E1-436E-8E89-2825591BEBA5}">
      <dgm:prSet/>
      <dgm:spPr/>
      <dgm:t>
        <a:bodyPr/>
        <a:lstStyle/>
        <a:p>
          <a:pPr rtl="0"/>
          <a:r>
            <a:rPr lang="ru-RU" dirty="0" smtClean="0"/>
            <a:t>В целях реализации требований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 Правительством Новосибирской области утвержден «Порядок организации и осуществления регионального государственного ветеринарного надзора на территории Новосибирской области» (постановление от 31.05.2016 № 156-п). </a:t>
          </a:r>
          <a:endParaRPr lang="ru-RU" dirty="0"/>
        </a:p>
      </dgm:t>
    </dgm:pt>
    <dgm:pt modelId="{3DEF6F95-0610-42E6-995F-4CEBB643FD2A}" type="parTrans" cxnId="{F335A72C-ED01-4EBA-9DF3-39167F37F0F9}">
      <dgm:prSet/>
      <dgm:spPr/>
      <dgm:t>
        <a:bodyPr/>
        <a:lstStyle/>
        <a:p>
          <a:endParaRPr lang="ru-RU"/>
        </a:p>
      </dgm:t>
    </dgm:pt>
    <dgm:pt modelId="{7288D737-E872-4EF8-990C-C5F729005611}" type="sibTrans" cxnId="{F335A72C-ED01-4EBA-9DF3-39167F37F0F9}">
      <dgm:prSet/>
      <dgm:spPr/>
      <dgm:t>
        <a:bodyPr/>
        <a:lstStyle/>
        <a:p>
          <a:endParaRPr lang="ru-RU"/>
        </a:p>
      </dgm:t>
    </dgm:pt>
    <dgm:pt modelId="{7FE54717-5B51-4625-8A86-B3617E6DCE65}">
      <dgm:prSet/>
      <dgm:spPr/>
      <dgm:t>
        <a:bodyPr/>
        <a:lstStyle/>
        <a:p>
          <a:pPr rtl="0"/>
          <a:r>
            <a:rPr lang="ru-RU" dirty="0" smtClean="0"/>
            <a:t>Управлением ветеринарии разработан и утвержден «Административный регламент управления ветеринарии Новосибирской области проведения проверок при осуществлении регионального государственного ветеринарного надзора на территории Новосибирской области» (приказ от 29.10.2009 № 118).</a:t>
          </a:r>
          <a:endParaRPr lang="ru-RU" dirty="0"/>
        </a:p>
      </dgm:t>
    </dgm:pt>
    <dgm:pt modelId="{27EDEFB6-081F-4645-BA25-839176ADAA12}" type="parTrans" cxnId="{D2ACB448-6F5B-48D5-B1E3-8C41506D174F}">
      <dgm:prSet/>
      <dgm:spPr/>
      <dgm:t>
        <a:bodyPr/>
        <a:lstStyle/>
        <a:p>
          <a:endParaRPr lang="ru-RU"/>
        </a:p>
      </dgm:t>
    </dgm:pt>
    <dgm:pt modelId="{0ADC30BE-4545-4DD2-AA1C-CD0E1DFE98AE}" type="sibTrans" cxnId="{D2ACB448-6F5B-48D5-B1E3-8C41506D174F}">
      <dgm:prSet/>
      <dgm:spPr/>
      <dgm:t>
        <a:bodyPr/>
        <a:lstStyle/>
        <a:p>
          <a:endParaRPr lang="ru-RU"/>
        </a:p>
      </dgm:t>
    </dgm:pt>
    <dgm:pt modelId="{DCE5246B-D914-4A92-8E2A-4B9F8D1F8E73}" type="pres">
      <dgm:prSet presAssocID="{EE6D8684-EF3A-4AF0-BB07-4AD82597975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5A28385-5EDA-41B0-996C-AE7639E884DF}" type="pres">
      <dgm:prSet presAssocID="{34F49856-3321-49DB-B3E5-324D7DE9DFBA}" presName="vertOne" presStyleCnt="0"/>
      <dgm:spPr/>
    </dgm:pt>
    <dgm:pt modelId="{FED92FF1-6BDB-489E-9C85-3B0D4459B1C8}" type="pres">
      <dgm:prSet presAssocID="{34F49856-3321-49DB-B3E5-324D7DE9DFBA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54EAA1-B231-4688-9709-C513B28ACB67}" type="pres">
      <dgm:prSet presAssocID="{34F49856-3321-49DB-B3E5-324D7DE9DFBA}" presName="horzOne" presStyleCnt="0"/>
      <dgm:spPr/>
    </dgm:pt>
    <dgm:pt modelId="{1D2F2C51-8F64-469B-9AB6-FCC6AFEC114B}" type="pres">
      <dgm:prSet presAssocID="{AF169EE3-CA3A-4FED-89CF-C4A68E6B7E79}" presName="sibSpaceOne" presStyleCnt="0"/>
      <dgm:spPr/>
    </dgm:pt>
    <dgm:pt modelId="{1510CD8B-2388-4B21-968E-597EA123886C}" type="pres">
      <dgm:prSet presAssocID="{2F91657F-76E1-436E-8E89-2825591BEBA5}" presName="vertOne" presStyleCnt="0"/>
      <dgm:spPr/>
    </dgm:pt>
    <dgm:pt modelId="{AF0A8641-99DC-4EC2-804B-33335D0EAB67}" type="pres">
      <dgm:prSet presAssocID="{2F91657F-76E1-436E-8E89-2825591BEBA5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B20C2A-1C79-4F72-9435-BB6BDC4B60DB}" type="pres">
      <dgm:prSet presAssocID="{2F91657F-76E1-436E-8E89-2825591BEBA5}" presName="horzOne" presStyleCnt="0"/>
      <dgm:spPr/>
    </dgm:pt>
    <dgm:pt modelId="{C1AC53E1-4024-4CC6-9114-49825DE111D9}" type="pres">
      <dgm:prSet presAssocID="{7288D737-E872-4EF8-990C-C5F729005611}" presName="sibSpaceOne" presStyleCnt="0"/>
      <dgm:spPr/>
    </dgm:pt>
    <dgm:pt modelId="{D5A2F80F-0E48-4193-899C-0C2C9C2403DB}" type="pres">
      <dgm:prSet presAssocID="{7FE54717-5B51-4625-8A86-B3617E6DCE65}" presName="vertOne" presStyleCnt="0"/>
      <dgm:spPr/>
    </dgm:pt>
    <dgm:pt modelId="{94A26980-360B-40B4-8AA5-9C14AB2453BF}" type="pres">
      <dgm:prSet presAssocID="{7FE54717-5B51-4625-8A86-B3617E6DCE65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144B37-95CF-43D9-ABA8-CB0B70E1AF31}" type="pres">
      <dgm:prSet presAssocID="{7FE54717-5B51-4625-8A86-B3617E6DCE65}" presName="horzOne" presStyleCnt="0"/>
      <dgm:spPr/>
    </dgm:pt>
  </dgm:ptLst>
  <dgm:cxnLst>
    <dgm:cxn modelId="{D2ACB448-6F5B-48D5-B1E3-8C41506D174F}" srcId="{EE6D8684-EF3A-4AF0-BB07-4AD825979754}" destId="{7FE54717-5B51-4625-8A86-B3617E6DCE65}" srcOrd="2" destOrd="0" parTransId="{27EDEFB6-081F-4645-BA25-839176ADAA12}" sibTransId="{0ADC30BE-4545-4DD2-AA1C-CD0E1DFE98AE}"/>
    <dgm:cxn modelId="{0220E02F-949B-4CAC-9116-496196AB08AD}" type="presOf" srcId="{2F91657F-76E1-436E-8E89-2825591BEBA5}" destId="{AF0A8641-99DC-4EC2-804B-33335D0EAB67}" srcOrd="0" destOrd="0" presId="urn:microsoft.com/office/officeart/2005/8/layout/hierarchy4"/>
    <dgm:cxn modelId="{EF86BFE3-AEE9-4D79-BAE0-102F084F09CF}" type="presOf" srcId="{EE6D8684-EF3A-4AF0-BB07-4AD825979754}" destId="{DCE5246B-D914-4A92-8E2A-4B9F8D1F8E73}" srcOrd="0" destOrd="0" presId="urn:microsoft.com/office/officeart/2005/8/layout/hierarchy4"/>
    <dgm:cxn modelId="{C41588BA-1A92-4338-A195-998EF20C762C}" type="presOf" srcId="{7FE54717-5B51-4625-8A86-B3617E6DCE65}" destId="{94A26980-360B-40B4-8AA5-9C14AB2453BF}" srcOrd="0" destOrd="0" presId="urn:microsoft.com/office/officeart/2005/8/layout/hierarchy4"/>
    <dgm:cxn modelId="{C1D94B7E-F842-4821-AED1-C4CE55254EF2}" type="presOf" srcId="{34F49856-3321-49DB-B3E5-324D7DE9DFBA}" destId="{FED92FF1-6BDB-489E-9C85-3B0D4459B1C8}" srcOrd="0" destOrd="0" presId="urn:microsoft.com/office/officeart/2005/8/layout/hierarchy4"/>
    <dgm:cxn modelId="{1EE7ECD0-0809-4131-A12C-16D33E4FD9D7}" srcId="{EE6D8684-EF3A-4AF0-BB07-4AD825979754}" destId="{34F49856-3321-49DB-B3E5-324D7DE9DFBA}" srcOrd="0" destOrd="0" parTransId="{0E0DD6F3-55EE-421F-BDB6-EF0A7E2461C9}" sibTransId="{AF169EE3-CA3A-4FED-89CF-C4A68E6B7E79}"/>
    <dgm:cxn modelId="{F335A72C-ED01-4EBA-9DF3-39167F37F0F9}" srcId="{EE6D8684-EF3A-4AF0-BB07-4AD825979754}" destId="{2F91657F-76E1-436E-8E89-2825591BEBA5}" srcOrd="1" destOrd="0" parTransId="{3DEF6F95-0610-42E6-995F-4CEBB643FD2A}" sibTransId="{7288D737-E872-4EF8-990C-C5F729005611}"/>
    <dgm:cxn modelId="{CEC06288-7578-409D-AEED-62F5A507C27C}" type="presParOf" srcId="{DCE5246B-D914-4A92-8E2A-4B9F8D1F8E73}" destId="{55A28385-5EDA-41B0-996C-AE7639E884DF}" srcOrd="0" destOrd="0" presId="urn:microsoft.com/office/officeart/2005/8/layout/hierarchy4"/>
    <dgm:cxn modelId="{A6A4B771-C56D-475B-A265-7C5B04837EB2}" type="presParOf" srcId="{55A28385-5EDA-41B0-996C-AE7639E884DF}" destId="{FED92FF1-6BDB-489E-9C85-3B0D4459B1C8}" srcOrd="0" destOrd="0" presId="urn:microsoft.com/office/officeart/2005/8/layout/hierarchy4"/>
    <dgm:cxn modelId="{646B008D-7E3A-4848-A5BA-2692E07E40F4}" type="presParOf" srcId="{55A28385-5EDA-41B0-996C-AE7639E884DF}" destId="{3B54EAA1-B231-4688-9709-C513B28ACB67}" srcOrd="1" destOrd="0" presId="urn:microsoft.com/office/officeart/2005/8/layout/hierarchy4"/>
    <dgm:cxn modelId="{946734DA-A7C1-4E70-B31C-1DD7D7A1585E}" type="presParOf" srcId="{DCE5246B-D914-4A92-8E2A-4B9F8D1F8E73}" destId="{1D2F2C51-8F64-469B-9AB6-FCC6AFEC114B}" srcOrd="1" destOrd="0" presId="urn:microsoft.com/office/officeart/2005/8/layout/hierarchy4"/>
    <dgm:cxn modelId="{BF8D2275-D9EF-4F16-B74F-1E22BFE9DB49}" type="presParOf" srcId="{DCE5246B-D914-4A92-8E2A-4B9F8D1F8E73}" destId="{1510CD8B-2388-4B21-968E-597EA123886C}" srcOrd="2" destOrd="0" presId="urn:microsoft.com/office/officeart/2005/8/layout/hierarchy4"/>
    <dgm:cxn modelId="{BCCABEF5-64B4-4AF5-B2F4-73C65BD49B2C}" type="presParOf" srcId="{1510CD8B-2388-4B21-968E-597EA123886C}" destId="{AF0A8641-99DC-4EC2-804B-33335D0EAB67}" srcOrd="0" destOrd="0" presId="urn:microsoft.com/office/officeart/2005/8/layout/hierarchy4"/>
    <dgm:cxn modelId="{6EDD015E-C541-4C32-A497-C2752E22D919}" type="presParOf" srcId="{1510CD8B-2388-4B21-968E-597EA123886C}" destId="{B2B20C2A-1C79-4F72-9435-BB6BDC4B60DB}" srcOrd="1" destOrd="0" presId="urn:microsoft.com/office/officeart/2005/8/layout/hierarchy4"/>
    <dgm:cxn modelId="{7FF6FA13-1EF3-4A68-A555-ABB4702AE8FB}" type="presParOf" srcId="{DCE5246B-D914-4A92-8E2A-4B9F8D1F8E73}" destId="{C1AC53E1-4024-4CC6-9114-49825DE111D9}" srcOrd="3" destOrd="0" presId="urn:microsoft.com/office/officeart/2005/8/layout/hierarchy4"/>
    <dgm:cxn modelId="{C7C78E28-545A-4528-86CB-CDD737CFD8FC}" type="presParOf" srcId="{DCE5246B-D914-4A92-8E2A-4B9F8D1F8E73}" destId="{D5A2F80F-0E48-4193-899C-0C2C9C2403DB}" srcOrd="4" destOrd="0" presId="urn:microsoft.com/office/officeart/2005/8/layout/hierarchy4"/>
    <dgm:cxn modelId="{E623A438-A080-4F5B-803C-98EA08CDD3FF}" type="presParOf" srcId="{D5A2F80F-0E48-4193-899C-0C2C9C2403DB}" destId="{94A26980-360B-40B4-8AA5-9C14AB2453BF}" srcOrd="0" destOrd="0" presId="urn:microsoft.com/office/officeart/2005/8/layout/hierarchy4"/>
    <dgm:cxn modelId="{BE5A113D-AFFD-498D-A794-D4CE35313AD2}" type="presParOf" srcId="{D5A2F80F-0E48-4193-899C-0C2C9C2403DB}" destId="{7E144B37-95CF-43D9-ABA8-CB0B70E1AF3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2E2B51-9041-4686-8129-08694EA65C54}" type="doc">
      <dgm:prSet loTypeId="urn:microsoft.com/office/officeart/2005/8/layout/process4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36AD43E-56DE-4F48-AB95-EF8A53092446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По результатам рассмотрения административных дел, возбужденных в результате выявленных нарушений при проведении внеплановых проверок, а также при проведении надзорных мероприятий в отношении физических лиц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6113983C-1786-42A5-8BF8-6AFA5F69A80B}" type="parTrans" cxnId="{12DF8406-4C20-4B3B-BC1F-0E2AC786163E}">
      <dgm:prSet/>
      <dgm:spPr/>
      <dgm:t>
        <a:bodyPr/>
        <a:lstStyle/>
        <a:p>
          <a:endParaRPr lang="ru-RU" sz="1800"/>
        </a:p>
      </dgm:t>
    </dgm:pt>
    <dgm:pt modelId="{305BB8A4-CA39-4E25-9F0F-5F7FA0A3820C}" type="sibTrans" cxnId="{12DF8406-4C20-4B3B-BC1F-0E2AC786163E}">
      <dgm:prSet/>
      <dgm:spPr>
        <a:solidFill>
          <a:srgbClr val="FF0000"/>
        </a:solidFill>
      </dgm:spPr>
      <dgm:t>
        <a:bodyPr/>
        <a:lstStyle/>
        <a:p>
          <a:endParaRPr lang="ru-RU" sz="1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B21E797A-65D1-445D-ACFE-F724E7A137DE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на сумму 2 млн 479 тыс.  рублей.</a:t>
          </a:r>
        </a:p>
      </dgm:t>
    </dgm:pt>
    <dgm:pt modelId="{D4C20907-9C88-427A-B341-83E2C820ABB1}" type="parTrans" cxnId="{7D1A736A-DC80-451E-AA68-C624F5FFE59B}">
      <dgm:prSet/>
      <dgm:spPr/>
      <dgm:t>
        <a:bodyPr/>
        <a:lstStyle/>
        <a:p>
          <a:endParaRPr lang="ru-RU" sz="1800"/>
        </a:p>
      </dgm:t>
    </dgm:pt>
    <dgm:pt modelId="{8B1246E1-7032-4320-8D29-73D748062227}" type="sibTrans" cxnId="{7D1A736A-DC80-451E-AA68-C624F5FFE59B}">
      <dgm:prSet/>
      <dgm:spPr>
        <a:solidFill>
          <a:srgbClr val="FF0000"/>
        </a:solidFill>
      </dgm:spPr>
      <dgm:t>
        <a:bodyPr/>
        <a:lstStyle/>
        <a:p>
          <a:endParaRPr lang="ru-RU" sz="1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651A3B68-B7A1-4461-B268-FB669E97D2D8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Взыскано 1 млн 960 тыс. рублей</a:t>
          </a:r>
        </a:p>
      </dgm:t>
    </dgm:pt>
    <dgm:pt modelId="{E32F1437-A9D2-4A05-B5CC-053597759236}" type="parTrans" cxnId="{BF90F5CE-8633-49BA-9940-73B8A0857D19}">
      <dgm:prSet/>
      <dgm:spPr/>
      <dgm:t>
        <a:bodyPr/>
        <a:lstStyle/>
        <a:p>
          <a:endParaRPr lang="ru-RU" sz="1800"/>
        </a:p>
      </dgm:t>
    </dgm:pt>
    <dgm:pt modelId="{013C3342-B30E-40EA-98A5-D4E7B4931FB4}" type="sibTrans" cxnId="{BF90F5CE-8633-49BA-9940-73B8A0857D19}">
      <dgm:prSet/>
      <dgm:spPr/>
      <dgm:t>
        <a:bodyPr/>
        <a:lstStyle/>
        <a:p>
          <a:endParaRPr lang="ru-RU" sz="1800"/>
        </a:p>
      </dgm:t>
    </dgm:pt>
    <dgm:pt modelId="{997862E7-15BA-4A5C-B182-2BD40C37A474}">
      <dgm:prSet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вынесено 315 административных наказаний (штрафов)</a:t>
          </a:r>
        </a:p>
      </dgm:t>
    </dgm:pt>
    <dgm:pt modelId="{8F6FBC5D-6B70-4BAD-B005-6D9D18F344FF}" type="sibTrans" cxnId="{CF8AF9FE-F938-4A3E-A6E6-612783E46A71}">
      <dgm:prSet/>
      <dgm:spPr>
        <a:solidFill>
          <a:srgbClr val="FF0000"/>
        </a:solidFill>
      </dgm:spPr>
      <dgm:t>
        <a:bodyPr/>
        <a:lstStyle/>
        <a:p>
          <a:endParaRPr lang="ru-RU" sz="1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FDA01C17-C34D-4C27-ABD5-1EB77D029F11}" type="parTrans" cxnId="{CF8AF9FE-F938-4A3E-A6E6-612783E46A71}">
      <dgm:prSet/>
      <dgm:spPr/>
      <dgm:t>
        <a:bodyPr/>
        <a:lstStyle/>
        <a:p>
          <a:endParaRPr lang="ru-RU" sz="1800"/>
        </a:p>
      </dgm:t>
    </dgm:pt>
    <dgm:pt modelId="{6A351741-F754-4D27-9FDC-09AE36242DB7}" type="pres">
      <dgm:prSet presAssocID="{8A2E2B51-9041-4686-8129-08694EA65C5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A039C5-B36B-4C94-962D-2021603245DE}" type="pres">
      <dgm:prSet presAssocID="{651A3B68-B7A1-4461-B268-FB669E97D2D8}" presName="boxAndChildren" presStyleCnt="0"/>
      <dgm:spPr/>
    </dgm:pt>
    <dgm:pt modelId="{6D47E320-0627-438D-9ACE-461A1552464D}" type="pres">
      <dgm:prSet presAssocID="{651A3B68-B7A1-4461-B268-FB669E97D2D8}" presName="parentTextBox" presStyleLbl="node1" presStyleIdx="0" presStyleCnt="4"/>
      <dgm:spPr/>
      <dgm:t>
        <a:bodyPr/>
        <a:lstStyle/>
        <a:p>
          <a:endParaRPr lang="ru-RU"/>
        </a:p>
      </dgm:t>
    </dgm:pt>
    <dgm:pt modelId="{275279EE-2AA3-4492-8857-F602C8294E2E}" type="pres">
      <dgm:prSet presAssocID="{8B1246E1-7032-4320-8D29-73D748062227}" presName="sp" presStyleCnt="0"/>
      <dgm:spPr/>
    </dgm:pt>
    <dgm:pt modelId="{29B6A52D-92E3-490A-BA5E-49A9DAF5356D}" type="pres">
      <dgm:prSet presAssocID="{B21E797A-65D1-445D-ACFE-F724E7A137DE}" presName="arrowAndChildren" presStyleCnt="0"/>
      <dgm:spPr/>
    </dgm:pt>
    <dgm:pt modelId="{B0FB0D43-09B5-415D-BC20-BA1890C9914C}" type="pres">
      <dgm:prSet presAssocID="{B21E797A-65D1-445D-ACFE-F724E7A137DE}" presName="parentTextArrow" presStyleLbl="node1" presStyleIdx="1" presStyleCnt="4"/>
      <dgm:spPr/>
      <dgm:t>
        <a:bodyPr/>
        <a:lstStyle/>
        <a:p>
          <a:endParaRPr lang="ru-RU"/>
        </a:p>
      </dgm:t>
    </dgm:pt>
    <dgm:pt modelId="{79500A45-DCC8-4DA9-97F0-8566288001F1}" type="pres">
      <dgm:prSet presAssocID="{8F6FBC5D-6B70-4BAD-B005-6D9D18F344FF}" presName="sp" presStyleCnt="0"/>
      <dgm:spPr/>
    </dgm:pt>
    <dgm:pt modelId="{086702FC-B27D-4A9F-B8E8-40F10BE08696}" type="pres">
      <dgm:prSet presAssocID="{997862E7-15BA-4A5C-B182-2BD40C37A474}" presName="arrowAndChildren" presStyleCnt="0"/>
      <dgm:spPr/>
    </dgm:pt>
    <dgm:pt modelId="{422CE9F9-5D17-4110-B25F-14D5BADCE0BF}" type="pres">
      <dgm:prSet presAssocID="{997862E7-15BA-4A5C-B182-2BD40C37A474}" presName="parentTextArrow" presStyleLbl="node1" presStyleIdx="2" presStyleCnt="4"/>
      <dgm:spPr/>
      <dgm:t>
        <a:bodyPr/>
        <a:lstStyle/>
        <a:p>
          <a:endParaRPr lang="ru-RU"/>
        </a:p>
      </dgm:t>
    </dgm:pt>
    <dgm:pt modelId="{F6BB0579-F35F-4DAC-94BC-A0EF92DC1763}" type="pres">
      <dgm:prSet presAssocID="{305BB8A4-CA39-4E25-9F0F-5F7FA0A3820C}" presName="sp" presStyleCnt="0"/>
      <dgm:spPr/>
    </dgm:pt>
    <dgm:pt modelId="{B635BE42-A93E-414C-92E0-02DC53C34F0C}" type="pres">
      <dgm:prSet presAssocID="{336AD43E-56DE-4F48-AB95-EF8A53092446}" presName="arrowAndChildren" presStyleCnt="0"/>
      <dgm:spPr/>
    </dgm:pt>
    <dgm:pt modelId="{D3BD0E9B-BB05-4466-8699-24B1586202EF}" type="pres">
      <dgm:prSet presAssocID="{336AD43E-56DE-4F48-AB95-EF8A53092446}" presName="parentTextArrow" presStyleLbl="node1" presStyleIdx="3" presStyleCnt="4"/>
      <dgm:spPr/>
      <dgm:t>
        <a:bodyPr/>
        <a:lstStyle/>
        <a:p>
          <a:endParaRPr lang="ru-RU"/>
        </a:p>
      </dgm:t>
    </dgm:pt>
  </dgm:ptLst>
  <dgm:cxnLst>
    <dgm:cxn modelId="{630D09D1-34F3-4932-8F9D-8E4BE12696B8}" type="presOf" srcId="{B21E797A-65D1-445D-ACFE-F724E7A137DE}" destId="{B0FB0D43-09B5-415D-BC20-BA1890C9914C}" srcOrd="0" destOrd="0" presId="urn:microsoft.com/office/officeart/2005/8/layout/process4"/>
    <dgm:cxn modelId="{BF90F5CE-8633-49BA-9940-73B8A0857D19}" srcId="{8A2E2B51-9041-4686-8129-08694EA65C54}" destId="{651A3B68-B7A1-4461-B268-FB669E97D2D8}" srcOrd="3" destOrd="0" parTransId="{E32F1437-A9D2-4A05-B5CC-053597759236}" sibTransId="{013C3342-B30E-40EA-98A5-D4E7B4931FB4}"/>
    <dgm:cxn modelId="{7D1A736A-DC80-451E-AA68-C624F5FFE59B}" srcId="{8A2E2B51-9041-4686-8129-08694EA65C54}" destId="{B21E797A-65D1-445D-ACFE-F724E7A137DE}" srcOrd="2" destOrd="0" parTransId="{D4C20907-9C88-427A-B341-83E2C820ABB1}" sibTransId="{8B1246E1-7032-4320-8D29-73D748062227}"/>
    <dgm:cxn modelId="{932DF803-0223-4BAF-AB4A-461773B52B39}" type="presOf" srcId="{651A3B68-B7A1-4461-B268-FB669E97D2D8}" destId="{6D47E320-0627-438D-9ACE-461A1552464D}" srcOrd="0" destOrd="0" presId="urn:microsoft.com/office/officeart/2005/8/layout/process4"/>
    <dgm:cxn modelId="{12DF8406-4C20-4B3B-BC1F-0E2AC786163E}" srcId="{8A2E2B51-9041-4686-8129-08694EA65C54}" destId="{336AD43E-56DE-4F48-AB95-EF8A53092446}" srcOrd="0" destOrd="0" parTransId="{6113983C-1786-42A5-8BF8-6AFA5F69A80B}" sibTransId="{305BB8A4-CA39-4E25-9F0F-5F7FA0A3820C}"/>
    <dgm:cxn modelId="{059EEC9E-DB7A-43EA-81CD-150703B790D9}" type="presOf" srcId="{997862E7-15BA-4A5C-B182-2BD40C37A474}" destId="{422CE9F9-5D17-4110-B25F-14D5BADCE0BF}" srcOrd="0" destOrd="0" presId="urn:microsoft.com/office/officeart/2005/8/layout/process4"/>
    <dgm:cxn modelId="{CF8AF9FE-F938-4A3E-A6E6-612783E46A71}" srcId="{8A2E2B51-9041-4686-8129-08694EA65C54}" destId="{997862E7-15BA-4A5C-B182-2BD40C37A474}" srcOrd="1" destOrd="0" parTransId="{FDA01C17-C34D-4C27-ABD5-1EB77D029F11}" sibTransId="{8F6FBC5D-6B70-4BAD-B005-6D9D18F344FF}"/>
    <dgm:cxn modelId="{D5D16395-325B-440D-8AC1-D27C00F94B25}" type="presOf" srcId="{336AD43E-56DE-4F48-AB95-EF8A53092446}" destId="{D3BD0E9B-BB05-4466-8699-24B1586202EF}" srcOrd="0" destOrd="0" presId="urn:microsoft.com/office/officeart/2005/8/layout/process4"/>
    <dgm:cxn modelId="{D3F66B0E-0584-41F8-A6B9-DC2BF12F359F}" type="presOf" srcId="{8A2E2B51-9041-4686-8129-08694EA65C54}" destId="{6A351741-F754-4D27-9FDC-09AE36242DB7}" srcOrd="0" destOrd="0" presId="urn:microsoft.com/office/officeart/2005/8/layout/process4"/>
    <dgm:cxn modelId="{CFBA5C0A-268A-41F7-89C3-DD5503CCACB3}" type="presParOf" srcId="{6A351741-F754-4D27-9FDC-09AE36242DB7}" destId="{FBA039C5-B36B-4C94-962D-2021603245DE}" srcOrd="0" destOrd="0" presId="urn:microsoft.com/office/officeart/2005/8/layout/process4"/>
    <dgm:cxn modelId="{93489571-BC4E-4B04-B0BD-F65008E7C30C}" type="presParOf" srcId="{FBA039C5-B36B-4C94-962D-2021603245DE}" destId="{6D47E320-0627-438D-9ACE-461A1552464D}" srcOrd="0" destOrd="0" presId="urn:microsoft.com/office/officeart/2005/8/layout/process4"/>
    <dgm:cxn modelId="{D73D2260-1681-4D78-887E-281C0E1C5F3E}" type="presParOf" srcId="{6A351741-F754-4D27-9FDC-09AE36242DB7}" destId="{275279EE-2AA3-4492-8857-F602C8294E2E}" srcOrd="1" destOrd="0" presId="urn:microsoft.com/office/officeart/2005/8/layout/process4"/>
    <dgm:cxn modelId="{C658B874-54EC-4EBA-A983-0131A280531A}" type="presParOf" srcId="{6A351741-F754-4D27-9FDC-09AE36242DB7}" destId="{29B6A52D-92E3-490A-BA5E-49A9DAF5356D}" srcOrd="2" destOrd="0" presId="urn:microsoft.com/office/officeart/2005/8/layout/process4"/>
    <dgm:cxn modelId="{0710A911-D378-4AD8-8042-FE87632A296E}" type="presParOf" srcId="{29B6A52D-92E3-490A-BA5E-49A9DAF5356D}" destId="{B0FB0D43-09B5-415D-BC20-BA1890C9914C}" srcOrd="0" destOrd="0" presId="urn:microsoft.com/office/officeart/2005/8/layout/process4"/>
    <dgm:cxn modelId="{BF10BA04-B519-439C-858D-6FC2F460A4F0}" type="presParOf" srcId="{6A351741-F754-4D27-9FDC-09AE36242DB7}" destId="{79500A45-DCC8-4DA9-97F0-8566288001F1}" srcOrd="3" destOrd="0" presId="urn:microsoft.com/office/officeart/2005/8/layout/process4"/>
    <dgm:cxn modelId="{C6586D65-01E2-465E-846E-01478DD29ED9}" type="presParOf" srcId="{6A351741-F754-4D27-9FDC-09AE36242DB7}" destId="{086702FC-B27D-4A9F-B8E8-40F10BE08696}" srcOrd="4" destOrd="0" presId="urn:microsoft.com/office/officeart/2005/8/layout/process4"/>
    <dgm:cxn modelId="{D789FDED-7354-4B29-A125-2947D9456D36}" type="presParOf" srcId="{086702FC-B27D-4A9F-B8E8-40F10BE08696}" destId="{422CE9F9-5D17-4110-B25F-14D5BADCE0BF}" srcOrd="0" destOrd="0" presId="urn:microsoft.com/office/officeart/2005/8/layout/process4"/>
    <dgm:cxn modelId="{204F03AC-AAE4-4B26-A534-D40101824AA3}" type="presParOf" srcId="{6A351741-F754-4D27-9FDC-09AE36242DB7}" destId="{F6BB0579-F35F-4DAC-94BC-A0EF92DC1763}" srcOrd="5" destOrd="0" presId="urn:microsoft.com/office/officeart/2005/8/layout/process4"/>
    <dgm:cxn modelId="{1E1558FA-C125-4C6E-AAF8-D64458E0E338}" type="presParOf" srcId="{6A351741-F754-4D27-9FDC-09AE36242DB7}" destId="{B635BE42-A93E-414C-92E0-02DC53C34F0C}" srcOrd="6" destOrd="0" presId="urn:microsoft.com/office/officeart/2005/8/layout/process4"/>
    <dgm:cxn modelId="{C9DC923E-8AC9-48B0-A0D4-6900416D946E}" type="presParOf" srcId="{B635BE42-A93E-414C-92E0-02DC53C34F0C}" destId="{D3BD0E9B-BB05-4466-8699-24B1586202E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6851FC-9A69-4ACE-8956-C8376901613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A46CAA-B26C-4ADA-9C3D-B0B72AB08E4F}">
      <dgm:prSet phldrT="[Текст]" custT="1"/>
      <dgm:spPr/>
      <dgm:t>
        <a:bodyPr/>
        <a:lstStyle/>
        <a:p>
          <a:r>
            <a:rPr lang="ru-RU" sz="1800" dirty="0" smtClean="0"/>
            <a:t>Перемещение подконтрольных товаров (со сменой собственника и без смены собственника) без ветеринарных сопроводительных документов</a:t>
          </a:r>
          <a:endParaRPr lang="ru-RU" sz="1800" dirty="0"/>
        </a:p>
      </dgm:t>
    </dgm:pt>
    <dgm:pt modelId="{77AA1808-4212-4767-A327-BFA374D2D234}" type="parTrans" cxnId="{04B99E11-91D1-4A72-B08F-4420294F6914}">
      <dgm:prSet/>
      <dgm:spPr/>
      <dgm:t>
        <a:bodyPr/>
        <a:lstStyle/>
        <a:p>
          <a:endParaRPr lang="ru-RU"/>
        </a:p>
      </dgm:t>
    </dgm:pt>
    <dgm:pt modelId="{B7658C5D-61B9-4C5E-97C4-89D8EB7AF3F9}" type="sibTrans" cxnId="{04B99E11-91D1-4A72-B08F-4420294F6914}">
      <dgm:prSet/>
      <dgm:spPr/>
      <dgm:t>
        <a:bodyPr/>
        <a:lstStyle/>
        <a:p>
          <a:endParaRPr lang="ru-RU"/>
        </a:p>
      </dgm:t>
    </dgm:pt>
    <dgm:pt modelId="{9542A7DE-1E08-40A5-8593-A6DD303A89D0}">
      <dgm:prSet phldrT="[Текст]" custT="1"/>
      <dgm:spPr/>
      <dgm:t>
        <a:bodyPr/>
        <a:lstStyle/>
        <a:p>
          <a:r>
            <a:rPr lang="ru-RU" sz="1800" dirty="0" smtClean="0"/>
            <a:t>Невыполнение в установленный срок требований выданных предписаний</a:t>
          </a:r>
          <a:endParaRPr lang="ru-RU" sz="1800" dirty="0"/>
        </a:p>
      </dgm:t>
    </dgm:pt>
    <dgm:pt modelId="{EE52BB89-5DEB-46DB-8E7F-6129A3E02044}" type="parTrans" cxnId="{76D19A72-8B93-4394-9EF7-DBB36555F117}">
      <dgm:prSet/>
      <dgm:spPr/>
      <dgm:t>
        <a:bodyPr/>
        <a:lstStyle/>
        <a:p>
          <a:endParaRPr lang="ru-RU"/>
        </a:p>
      </dgm:t>
    </dgm:pt>
    <dgm:pt modelId="{D23A075A-BB8A-41F7-98C6-A36CA391A70F}" type="sibTrans" cxnId="{76D19A72-8B93-4394-9EF7-DBB36555F117}">
      <dgm:prSet/>
      <dgm:spPr/>
      <dgm:t>
        <a:bodyPr/>
        <a:lstStyle/>
        <a:p>
          <a:endParaRPr lang="ru-RU"/>
        </a:p>
      </dgm:t>
    </dgm:pt>
    <dgm:pt modelId="{062A1022-E3CD-4DF0-B9EB-65DEFF927A95}">
      <dgm:prSet phldrT="[Текст]" custT="1"/>
      <dgm:spPr/>
      <dgm:t>
        <a:bodyPr/>
        <a:lstStyle/>
        <a:p>
          <a:r>
            <a:rPr lang="ru-RU" sz="1800" dirty="0" smtClean="0"/>
            <a:t>Нарушение ветеринарных правил при содержании животных, птиц, рыб</a:t>
          </a:r>
          <a:endParaRPr lang="ru-RU" sz="1800" dirty="0"/>
        </a:p>
      </dgm:t>
    </dgm:pt>
    <dgm:pt modelId="{0FB08FA2-98A7-4575-94C0-5E4848AC3C6A}" type="parTrans" cxnId="{9134C3BF-1812-436F-B2CD-471A899EFE5B}">
      <dgm:prSet/>
      <dgm:spPr/>
      <dgm:t>
        <a:bodyPr/>
        <a:lstStyle/>
        <a:p>
          <a:endParaRPr lang="ru-RU"/>
        </a:p>
      </dgm:t>
    </dgm:pt>
    <dgm:pt modelId="{44B1C342-56A9-474C-9BC7-B6ABA8C2726F}" type="sibTrans" cxnId="{9134C3BF-1812-436F-B2CD-471A899EFE5B}">
      <dgm:prSet/>
      <dgm:spPr/>
      <dgm:t>
        <a:bodyPr/>
        <a:lstStyle/>
        <a:p>
          <a:endParaRPr lang="ru-RU"/>
        </a:p>
      </dgm:t>
    </dgm:pt>
    <dgm:pt modelId="{0B56BB94-9130-4515-BE7C-1CECEA376CF7}">
      <dgm:prSet phldrT="[Текст]" custT="1"/>
      <dgm:spPr/>
      <dgm:t>
        <a:bodyPr/>
        <a:lstStyle/>
        <a:p>
          <a:r>
            <a:rPr lang="ru-RU" sz="1800" dirty="0" smtClean="0"/>
            <a:t>Нарушение ветеринарно-санитарных правил утилизации биологических отходов</a:t>
          </a:r>
          <a:endParaRPr lang="ru-RU" sz="1800" dirty="0"/>
        </a:p>
      </dgm:t>
    </dgm:pt>
    <dgm:pt modelId="{8FFBBED4-4E33-4750-981A-F237B4C21954}" type="parTrans" cxnId="{542120C1-D606-49DD-BA1B-4056B886DE4E}">
      <dgm:prSet/>
      <dgm:spPr/>
      <dgm:t>
        <a:bodyPr/>
        <a:lstStyle/>
        <a:p>
          <a:endParaRPr lang="ru-RU"/>
        </a:p>
      </dgm:t>
    </dgm:pt>
    <dgm:pt modelId="{DA01E17D-8E5E-4A98-BB65-F8C36C57E613}" type="sibTrans" cxnId="{542120C1-D606-49DD-BA1B-4056B886DE4E}">
      <dgm:prSet/>
      <dgm:spPr/>
      <dgm:t>
        <a:bodyPr/>
        <a:lstStyle/>
        <a:p>
          <a:endParaRPr lang="ru-RU"/>
        </a:p>
      </dgm:t>
    </dgm:pt>
    <dgm:pt modelId="{CDD3CDC6-8C81-48D1-AE03-E92566A5C1B0}">
      <dgm:prSet phldrT="[Текст]" custT="1"/>
      <dgm:spPr/>
      <dgm:t>
        <a:bodyPr/>
        <a:lstStyle/>
        <a:p>
          <a:r>
            <a:rPr lang="ru-RU" sz="1800" dirty="0" smtClean="0"/>
            <a:t>Не соответствие подконтрольных товаров требованиям Технического регламента Таможенного союза «О безопасности пищевой продукции» (истечение срока годности и др.)</a:t>
          </a:r>
          <a:endParaRPr lang="ru-RU" sz="1800" dirty="0"/>
        </a:p>
      </dgm:t>
    </dgm:pt>
    <dgm:pt modelId="{D7D5D312-195E-4F25-A028-D957ABC38005}" type="parTrans" cxnId="{F275C5E4-9626-41EF-978C-CD636CDC3B68}">
      <dgm:prSet/>
      <dgm:spPr/>
      <dgm:t>
        <a:bodyPr/>
        <a:lstStyle/>
        <a:p>
          <a:endParaRPr lang="ru-RU"/>
        </a:p>
      </dgm:t>
    </dgm:pt>
    <dgm:pt modelId="{DB2EE6DA-0F2B-41F5-A0C8-775BBF1AF21C}" type="sibTrans" cxnId="{F275C5E4-9626-41EF-978C-CD636CDC3B68}">
      <dgm:prSet/>
      <dgm:spPr/>
      <dgm:t>
        <a:bodyPr/>
        <a:lstStyle/>
        <a:p>
          <a:endParaRPr lang="ru-RU"/>
        </a:p>
      </dgm:t>
    </dgm:pt>
    <dgm:pt modelId="{3C07D3FF-E632-4423-80D0-17F1F520E3FE}">
      <dgm:prSet phldrT="[Текст]" custT="1"/>
      <dgm:spPr/>
      <dgm:t>
        <a:bodyPr/>
        <a:lstStyle/>
        <a:p>
          <a:r>
            <a:rPr lang="ru-RU" sz="1800" dirty="0" smtClean="0"/>
            <a:t>Производство партий подконтрольных товаров без оформления ветеринарных сопроводительных документов</a:t>
          </a:r>
          <a:endParaRPr lang="ru-RU" sz="1800" dirty="0"/>
        </a:p>
      </dgm:t>
    </dgm:pt>
    <dgm:pt modelId="{03796B91-D7F7-4181-AC02-0B5ED8C9FE9D}" type="parTrans" cxnId="{4345CF19-A32A-4ED0-9A23-451D1FB2434B}">
      <dgm:prSet/>
      <dgm:spPr/>
      <dgm:t>
        <a:bodyPr/>
        <a:lstStyle/>
        <a:p>
          <a:endParaRPr lang="ru-RU"/>
        </a:p>
      </dgm:t>
    </dgm:pt>
    <dgm:pt modelId="{0396BB8A-EDBE-4CA3-8BCE-94E0CEDDBF33}" type="sibTrans" cxnId="{4345CF19-A32A-4ED0-9A23-451D1FB2434B}">
      <dgm:prSet/>
      <dgm:spPr/>
      <dgm:t>
        <a:bodyPr/>
        <a:lstStyle/>
        <a:p>
          <a:endParaRPr lang="ru-RU"/>
        </a:p>
      </dgm:t>
    </dgm:pt>
    <dgm:pt modelId="{97E9DDE5-83E5-4F32-893C-46225A08806C}" type="pres">
      <dgm:prSet presAssocID="{2E6851FC-9A69-4ACE-8956-C8376901613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1C4B884-6B4D-4D4E-9106-3828C8D78C07}" type="pres">
      <dgm:prSet presAssocID="{2E6851FC-9A69-4ACE-8956-C83769016136}" presName="Name1" presStyleCnt="0"/>
      <dgm:spPr/>
    </dgm:pt>
    <dgm:pt modelId="{C178B395-8A23-4D1E-8909-13CD3E5DEFB1}" type="pres">
      <dgm:prSet presAssocID="{2E6851FC-9A69-4ACE-8956-C83769016136}" presName="cycle" presStyleCnt="0"/>
      <dgm:spPr/>
    </dgm:pt>
    <dgm:pt modelId="{754B1162-7954-4E0A-89C0-F8B862AD90A6}" type="pres">
      <dgm:prSet presAssocID="{2E6851FC-9A69-4ACE-8956-C83769016136}" presName="srcNode" presStyleLbl="node1" presStyleIdx="0" presStyleCnt="6"/>
      <dgm:spPr/>
    </dgm:pt>
    <dgm:pt modelId="{C8F8772A-C538-4F05-B962-A5553BE4CEA3}" type="pres">
      <dgm:prSet presAssocID="{2E6851FC-9A69-4ACE-8956-C83769016136}" presName="conn" presStyleLbl="parChTrans1D2" presStyleIdx="0" presStyleCnt="1"/>
      <dgm:spPr/>
      <dgm:t>
        <a:bodyPr/>
        <a:lstStyle/>
        <a:p>
          <a:endParaRPr lang="ru-RU"/>
        </a:p>
      </dgm:t>
    </dgm:pt>
    <dgm:pt modelId="{35B4347C-6470-40D2-8B72-34815CF34D9E}" type="pres">
      <dgm:prSet presAssocID="{2E6851FC-9A69-4ACE-8956-C83769016136}" presName="extraNode" presStyleLbl="node1" presStyleIdx="0" presStyleCnt="6"/>
      <dgm:spPr/>
    </dgm:pt>
    <dgm:pt modelId="{3E177259-E81D-4B51-8604-4A9F858EB687}" type="pres">
      <dgm:prSet presAssocID="{2E6851FC-9A69-4ACE-8956-C83769016136}" presName="dstNode" presStyleLbl="node1" presStyleIdx="0" presStyleCnt="6"/>
      <dgm:spPr/>
    </dgm:pt>
    <dgm:pt modelId="{DCB8149B-F75A-4EC2-9F22-BDF6E3510A94}" type="pres">
      <dgm:prSet presAssocID="{A1A46CAA-B26C-4ADA-9C3D-B0B72AB08E4F}" presName="text_1" presStyleLbl="node1" presStyleIdx="0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A4EC7C-D6F6-4202-AC4C-609A88044716}" type="pres">
      <dgm:prSet presAssocID="{A1A46CAA-B26C-4ADA-9C3D-B0B72AB08E4F}" presName="accent_1" presStyleCnt="0"/>
      <dgm:spPr/>
    </dgm:pt>
    <dgm:pt modelId="{EE76E9D8-0D95-475E-8646-2DDFC4127CF2}" type="pres">
      <dgm:prSet presAssocID="{A1A46CAA-B26C-4ADA-9C3D-B0B72AB08E4F}" presName="accentRepeatNode" presStyleLbl="solidFgAcc1" presStyleIdx="0" presStyleCnt="6" custScaleX="99722" custScaleY="99722"/>
      <dgm:spPr/>
      <dgm:t>
        <a:bodyPr/>
        <a:lstStyle/>
        <a:p>
          <a:endParaRPr lang="ru-RU"/>
        </a:p>
      </dgm:t>
    </dgm:pt>
    <dgm:pt modelId="{7D904473-3C8B-4264-AEB6-341BB7D57CAE}" type="pres">
      <dgm:prSet presAssocID="{9542A7DE-1E08-40A5-8593-A6DD303A89D0}" presName="text_2" presStyleLbl="node1" presStyleIdx="1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E93E1E-6D7F-4C4A-922F-4C80EDC98D07}" type="pres">
      <dgm:prSet presAssocID="{9542A7DE-1E08-40A5-8593-A6DD303A89D0}" presName="accent_2" presStyleCnt="0"/>
      <dgm:spPr/>
    </dgm:pt>
    <dgm:pt modelId="{457FDE2C-7CEB-407A-A0F9-A67A98CB9797}" type="pres">
      <dgm:prSet presAssocID="{9542A7DE-1E08-40A5-8593-A6DD303A89D0}" presName="accentRepeatNode" presStyleLbl="solidFgAcc1" presStyleIdx="1" presStyleCnt="6" custScaleX="99722" custScaleY="99722" custLinFactNeighborX="-5923" custLinFactNeighborY="-2707"/>
      <dgm:spPr/>
      <dgm:t>
        <a:bodyPr/>
        <a:lstStyle/>
        <a:p>
          <a:endParaRPr lang="ru-RU"/>
        </a:p>
      </dgm:t>
    </dgm:pt>
    <dgm:pt modelId="{15004BC1-C93C-4B47-AFF3-C9DA439429CF}" type="pres">
      <dgm:prSet presAssocID="{062A1022-E3CD-4DF0-B9EB-65DEFF927A95}" presName="text_3" presStyleLbl="node1" presStyleIdx="2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04ABD-CDB7-4886-B7DF-882803265F7E}" type="pres">
      <dgm:prSet presAssocID="{062A1022-E3CD-4DF0-B9EB-65DEFF927A95}" presName="accent_3" presStyleCnt="0"/>
      <dgm:spPr/>
    </dgm:pt>
    <dgm:pt modelId="{6488282A-6960-4DCE-AEC1-96C583CAC117}" type="pres">
      <dgm:prSet presAssocID="{062A1022-E3CD-4DF0-B9EB-65DEFF927A95}" presName="accentRepeatNode" presStyleLbl="solidFgAcc1" presStyleIdx="2" presStyleCnt="6" custScaleX="99722" custScaleY="99722"/>
      <dgm:spPr/>
      <dgm:t>
        <a:bodyPr/>
        <a:lstStyle/>
        <a:p>
          <a:endParaRPr lang="ru-RU"/>
        </a:p>
      </dgm:t>
    </dgm:pt>
    <dgm:pt modelId="{303C845A-4CE0-4D90-97B2-8E8F8E9461BD}" type="pres">
      <dgm:prSet presAssocID="{CDD3CDC6-8C81-48D1-AE03-E92566A5C1B0}" presName="text_4" presStyleLbl="node1" presStyleIdx="3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4CE4F-F272-4FEA-BDC9-4DA87BF3EE45}" type="pres">
      <dgm:prSet presAssocID="{CDD3CDC6-8C81-48D1-AE03-E92566A5C1B0}" presName="accent_4" presStyleCnt="0"/>
      <dgm:spPr/>
    </dgm:pt>
    <dgm:pt modelId="{15B99382-D44C-4B18-ADB7-DB135081A89C}" type="pres">
      <dgm:prSet presAssocID="{CDD3CDC6-8C81-48D1-AE03-E92566A5C1B0}" presName="accentRepeatNode" presStyleLbl="solidFgAcc1" presStyleIdx="3" presStyleCnt="6" custScaleX="99722" custScaleY="99722"/>
      <dgm:spPr/>
      <dgm:t>
        <a:bodyPr/>
        <a:lstStyle/>
        <a:p>
          <a:endParaRPr lang="ru-RU"/>
        </a:p>
      </dgm:t>
    </dgm:pt>
    <dgm:pt modelId="{79E7C066-D21C-4E0F-8D09-054C62CD9DB1}" type="pres">
      <dgm:prSet presAssocID="{0B56BB94-9130-4515-BE7C-1CECEA376CF7}" presName="text_5" presStyleLbl="node1" presStyleIdx="4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8D744-3333-4215-B6AF-12BCBEEBBF11}" type="pres">
      <dgm:prSet presAssocID="{0B56BB94-9130-4515-BE7C-1CECEA376CF7}" presName="accent_5" presStyleCnt="0"/>
      <dgm:spPr/>
    </dgm:pt>
    <dgm:pt modelId="{431C1020-F7E2-4160-BE28-2054454EC52A}" type="pres">
      <dgm:prSet presAssocID="{0B56BB94-9130-4515-BE7C-1CECEA376CF7}" presName="accentRepeatNode" presStyleLbl="solidFgAcc1" presStyleIdx="4" presStyleCnt="6" custScaleX="99722" custScaleY="99722"/>
      <dgm:spPr/>
      <dgm:t>
        <a:bodyPr/>
        <a:lstStyle/>
        <a:p>
          <a:endParaRPr lang="ru-RU"/>
        </a:p>
      </dgm:t>
    </dgm:pt>
    <dgm:pt modelId="{46E42896-49E0-4828-8C6C-6E4DAC2D6542}" type="pres">
      <dgm:prSet presAssocID="{3C07D3FF-E632-4423-80D0-17F1F520E3FE}" presName="text_6" presStyleLbl="node1" presStyleIdx="5" presStyleCnt="6" custScaleY="124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ABF119-2B02-485B-B862-10F40C847BD8}" type="pres">
      <dgm:prSet presAssocID="{3C07D3FF-E632-4423-80D0-17F1F520E3FE}" presName="accent_6" presStyleCnt="0"/>
      <dgm:spPr/>
    </dgm:pt>
    <dgm:pt modelId="{76D2FEB3-0492-42EA-88CB-2B23923EB997}" type="pres">
      <dgm:prSet presAssocID="{3C07D3FF-E632-4423-80D0-17F1F520E3FE}" presName="accentRepeatNode" presStyleLbl="solidFgAcc1" presStyleIdx="5" presStyleCnt="6" custScaleX="99722" custScaleY="99722"/>
      <dgm:spPr/>
      <dgm:t>
        <a:bodyPr/>
        <a:lstStyle/>
        <a:p>
          <a:endParaRPr lang="ru-RU"/>
        </a:p>
      </dgm:t>
    </dgm:pt>
  </dgm:ptLst>
  <dgm:cxnLst>
    <dgm:cxn modelId="{152DF026-D257-4280-8FC8-2F7F77DB64A5}" type="presOf" srcId="{A1A46CAA-B26C-4ADA-9C3D-B0B72AB08E4F}" destId="{DCB8149B-F75A-4EC2-9F22-BDF6E3510A94}" srcOrd="0" destOrd="0" presId="urn:microsoft.com/office/officeart/2008/layout/VerticalCurvedList"/>
    <dgm:cxn modelId="{F275C5E4-9626-41EF-978C-CD636CDC3B68}" srcId="{2E6851FC-9A69-4ACE-8956-C83769016136}" destId="{CDD3CDC6-8C81-48D1-AE03-E92566A5C1B0}" srcOrd="3" destOrd="0" parTransId="{D7D5D312-195E-4F25-A028-D957ABC38005}" sibTransId="{DB2EE6DA-0F2B-41F5-A0C8-775BBF1AF21C}"/>
    <dgm:cxn modelId="{4D68B6B6-B070-41C6-A615-D672F812296F}" type="presOf" srcId="{062A1022-E3CD-4DF0-B9EB-65DEFF927A95}" destId="{15004BC1-C93C-4B47-AFF3-C9DA439429CF}" srcOrd="0" destOrd="0" presId="urn:microsoft.com/office/officeart/2008/layout/VerticalCurvedList"/>
    <dgm:cxn modelId="{F85498C4-9032-42A4-BF6C-A7CDA3EE9880}" type="presOf" srcId="{B7658C5D-61B9-4C5E-97C4-89D8EB7AF3F9}" destId="{C8F8772A-C538-4F05-B962-A5553BE4CEA3}" srcOrd="0" destOrd="0" presId="urn:microsoft.com/office/officeart/2008/layout/VerticalCurvedList"/>
    <dgm:cxn modelId="{9134C3BF-1812-436F-B2CD-471A899EFE5B}" srcId="{2E6851FC-9A69-4ACE-8956-C83769016136}" destId="{062A1022-E3CD-4DF0-B9EB-65DEFF927A95}" srcOrd="2" destOrd="0" parTransId="{0FB08FA2-98A7-4575-94C0-5E4848AC3C6A}" sibTransId="{44B1C342-56A9-474C-9BC7-B6ABA8C2726F}"/>
    <dgm:cxn modelId="{7A966827-792E-41A3-8412-97F3B5E96E9D}" type="presOf" srcId="{2E6851FC-9A69-4ACE-8956-C83769016136}" destId="{97E9DDE5-83E5-4F32-893C-46225A08806C}" srcOrd="0" destOrd="0" presId="urn:microsoft.com/office/officeart/2008/layout/VerticalCurvedList"/>
    <dgm:cxn modelId="{542120C1-D606-49DD-BA1B-4056B886DE4E}" srcId="{2E6851FC-9A69-4ACE-8956-C83769016136}" destId="{0B56BB94-9130-4515-BE7C-1CECEA376CF7}" srcOrd="4" destOrd="0" parTransId="{8FFBBED4-4E33-4750-981A-F237B4C21954}" sibTransId="{DA01E17D-8E5E-4A98-BB65-F8C36C57E613}"/>
    <dgm:cxn modelId="{5924C7AA-1334-482F-AA31-DDC852B011F4}" type="presOf" srcId="{0B56BB94-9130-4515-BE7C-1CECEA376CF7}" destId="{79E7C066-D21C-4E0F-8D09-054C62CD9DB1}" srcOrd="0" destOrd="0" presId="urn:microsoft.com/office/officeart/2008/layout/VerticalCurvedList"/>
    <dgm:cxn modelId="{04B99E11-91D1-4A72-B08F-4420294F6914}" srcId="{2E6851FC-9A69-4ACE-8956-C83769016136}" destId="{A1A46CAA-B26C-4ADA-9C3D-B0B72AB08E4F}" srcOrd="0" destOrd="0" parTransId="{77AA1808-4212-4767-A327-BFA374D2D234}" sibTransId="{B7658C5D-61B9-4C5E-97C4-89D8EB7AF3F9}"/>
    <dgm:cxn modelId="{856622C5-04F7-4166-A134-380EF11C5885}" type="presOf" srcId="{3C07D3FF-E632-4423-80D0-17F1F520E3FE}" destId="{46E42896-49E0-4828-8C6C-6E4DAC2D6542}" srcOrd="0" destOrd="0" presId="urn:microsoft.com/office/officeart/2008/layout/VerticalCurvedList"/>
    <dgm:cxn modelId="{04A8B109-E359-42DC-B853-EC4B4ECD4D8E}" type="presOf" srcId="{CDD3CDC6-8C81-48D1-AE03-E92566A5C1B0}" destId="{303C845A-4CE0-4D90-97B2-8E8F8E9461BD}" srcOrd="0" destOrd="0" presId="urn:microsoft.com/office/officeart/2008/layout/VerticalCurvedList"/>
    <dgm:cxn modelId="{9E0B706A-13FE-4231-A0A7-D5019B351A16}" type="presOf" srcId="{9542A7DE-1E08-40A5-8593-A6DD303A89D0}" destId="{7D904473-3C8B-4264-AEB6-341BB7D57CAE}" srcOrd="0" destOrd="0" presId="urn:microsoft.com/office/officeart/2008/layout/VerticalCurvedList"/>
    <dgm:cxn modelId="{4345CF19-A32A-4ED0-9A23-451D1FB2434B}" srcId="{2E6851FC-9A69-4ACE-8956-C83769016136}" destId="{3C07D3FF-E632-4423-80D0-17F1F520E3FE}" srcOrd="5" destOrd="0" parTransId="{03796B91-D7F7-4181-AC02-0B5ED8C9FE9D}" sibTransId="{0396BB8A-EDBE-4CA3-8BCE-94E0CEDDBF33}"/>
    <dgm:cxn modelId="{76D19A72-8B93-4394-9EF7-DBB36555F117}" srcId="{2E6851FC-9A69-4ACE-8956-C83769016136}" destId="{9542A7DE-1E08-40A5-8593-A6DD303A89D0}" srcOrd="1" destOrd="0" parTransId="{EE52BB89-5DEB-46DB-8E7F-6129A3E02044}" sibTransId="{D23A075A-BB8A-41F7-98C6-A36CA391A70F}"/>
    <dgm:cxn modelId="{82D46EFB-56A9-48B5-9784-5E8A715DDBEB}" type="presParOf" srcId="{97E9DDE5-83E5-4F32-893C-46225A08806C}" destId="{C1C4B884-6B4D-4D4E-9106-3828C8D78C07}" srcOrd="0" destOrd="0" presId="urn:microsoft.com/office/officeart/2008/layout/VerticalCurvedList"/>
    <dgm:cxn modelId="{405642F6-337B-4D4E-A6E0-E95815E62255}" type="presParOf" srcId="{C1C4B884-6B4D-4D4E-9106-3828C8D78C07}" destId="{C178B395-8A23-4D1E-8909-13CD3E5DEFB1}" srcOrd="0" destOrd="0" presId="urn:microsoft.com/office/officeart/2008/layout/VerticalCurvedList"/>
    <dgm:cxn modelId="{EE353669-8C51-431F-ADE6-BB651698262F}" type="presParOf" srcId="{C178B395-8A23-4D1E-8909-13CD3E5DEFB1}" destId="{754B1162-7954-4E0A-89C0-F8B862AD90A6}" srcOrd="0" destOrd="0" presId="urn:microsoft.com/office/officeart/2008/layout/VerticalCurvedList"/>
    <dgm:cxn modelId="{8EB41251-ADC3-4363-80F4-E2DAEB9E4EAA}" type="presParOf" srcId="{C178B395-8A23-4D1E-8909-13CD3E5DEFB1}" destId="{C8F8772A-C538-4F05-B962-A5553BE4CEA3}" srcOrd="1" destOrd="0" presId="urn:microsoft.com/office/officeart/2008/layout/VerticalCurvedList"/>
    <dgm:cxn modelId="{184C75EC-97E2-4403-B776-2E9E957FEBCB}" type="presParOf" srcId="{C178B395-8A23-4D1E-8909-13CD3E5DEFB1}" destId="{35B4347C-6470-40D2-8B72-34815CF34D9E}" srcOrd="2" destOrd="0" presId="urn:microsoft.com/office/officeart/2008/layout/VerticalCurvedList"/>
    <dgm:cxn modelId="{A679AED6-8866-44B7-ADDD-D833029AFA27}" type="presParOf" srcId="{C178B395-8A23-4D1E-8909-13CD3E5DEFB1}" destId="{3E177259-E81D-4B51-8604-4A9F858EB687}" srcOrd="3" destOrd="0" presId="urn:microsoft.com/office/officeart/2008/layout/VerticalCurvedList"/>
    <dgm:cxn modelId="{399B3474-B88D-4CCC-9030-D6456F062031}" type="presParOf" srcId="{C1C4B884-6B4D-4D4E-9106-3828C8D78C07}" destId="{DCB8149B-F75A-4EC2-9F22-BDF6E3510A94}" srcOrd="1" destOrd="0" presId="urn:microsoft.com/office/officeart/2008/layout/VerticalCurvedList"/>
    <dgm:cxn modelId="{EF4F492A-B116-4E36-BA99-92A758C5A81F}" type="presParOf" srcId="{C1C4B884-6B4D-4D4E-9106-3828C8D78C07}" destId="{7AA4EC7C-D6F6-4202-AC4C-609A88044716}" srcOrd="2" destOrd="0" presId="urn:microsoft.com/office/officeart/2008/layout/VerticalCurvedList"/>
    <dgm:cxn modelId="{BF088A37-A0C2-4782-85E1-FB32DEE51DF2}" type="presParOf" srcId="{7AA4EC7C-D6F6-4202-AC4C-609A88044716}" destId="{EE76E9D8-0D95-475E-8646-2DDFC4127CF2}" srcOrd="0" destOrd="0" presId="urn:microsoft.com/office/officeart/2008/layout/VerticalCurvedList"/>
    <dgm:cxn modelId="{44B17B39-A782-40E9-892E-81DC53F28ED1}" type="presParOf" srcId="{C1C4B884-6B4D-4D4E-9106-3828C8D78C07}" destId="{7D904473-3C8B-4264-AEB6-341BB7D57CAE}" srcOrd="3" destOrd="0" presId="urn:microsoft.com/office/officeart/2008/layout/VerticalCurvedList"/>
    <dgm:cxn modelId="{6CD6C717-6548-493D-A33A-7DB8E4262A5F}" type="presParOf" srcId="{C1C4B884-6B4D-4D4E-9106-3828C8D78C07}" destId="{A2E93E1E-6D7F-4C4A-922F-4C80EDC98D07}" srcOrd="4" destOrd="0" presId="urn:microsoft.com/office/officeart/2008/layout/VerticalCurvedList"/>
    <dgm:cxn modelId="{5AFD621C-186B-46AD-83FB-7A9808FE1B79}" type="presParOf" srcId="{A2E93E1E-6D7F-4C4A-922F-4C80EDC98D07}" destId="{457FDE2C-7CEB-407A-A0F9-A67A98CB9797}" srcOrd="0" destOrd="0" presId="urn:microsoft.com/office/officeart/2008/layout/VerticalCurvedList"/>
    <dgm:cxn modelId="{C879B457-D224-4C49-A1DD-C5D1B0470D39}" type="presParOf" srcId="{C1C4B884-6B4D-4D4E-9106-3828C8D78C07}" destId="{15004BC1-C93C-4B47-AFF3-C9DA439429CF}" srcOrd="5" destOrd="0" presId="urn:microsoft.com/office/officeart/2008/layout/VerticalCurvedList"/>
    <dgm:cxn modelId="{69A77099-EBC7-455F-8F81-6C1F674E2BE9}" type="presParOf" srcId="{C1C4B884-6B4D-4D4E-9106-3828C8D78C07}" destId="{C4904ABD-CDB7-4886-B7DF-882803265F7E}" srcOrd="6" destOrd="0" presId="urn:microsoft.com/office/officeart/2008/layout/VerticalCurvedList"/>
    <dgm:cxn modelId="{33C8E75B-90C4-402B-81A3-774681C577C7}" type="presParOf" srcId="{C4904ABD-CDB7-4886-B7DF-882803265F7E}" destId="{6488282A-6960-4DCE-AEC1-96C583CAC117}" srcOrd="0" destOrd="0" presId="urn:microsoft.com/office/officeart/2008/layout/VerticalCurvedList"/>
    <dgm:cxn modelId="{A924EB1C-ED35-491F-B3F6-F353598D385F}" type="presParOf" srcId="{C1C4B884-6B4D-4D4E-9106-3828C8D78C07}" destId="{303C845A-4CE0-4D90-97B2-8E8F8E9461BD}" srcOrd="7" destOrd="0" presId="urn:microsoft.com/office/officeart/2008/layout/VerticalCurvedList"/>
    <dgm:cxn modelId="{F88D819B-D37C-4038-AA86-884AD9F7E5A5}" type="presParOf" srcId="{C1C4B884-6B4D-4D4E-9106-3828C8D78C07}" destId="{27B4CE4F-F272-4FEA-BDC9-4DA87BF3EE45}" srcOrd="8" destOrd="0" presId="urn:microsoft.com/office/officeart/2008/layout/VerticalCurvedList"/>
    <dgm:cxn modelId="{6993170B-58D5-4590-B124-592699948F09}" type="presParOf" srcId="{27B4CE4F-F272-4FEA-BDC9-4DA87BF3EE45}" destId="{15B99382-D44C-4B18-ADB7-DB135081A89C}" srcOrd="0" destOrd="0" presId="urn:microsoft.com/office/officeart/2008/layout/VerticalCurvedList"/>
    <dgm:cxn modelId="{C5B622DC-8A1D-401A-9D1D-CB789215BB85}" type="presParOf" srcId="{C1C4B884-6B4D-4D4E-9106-3828C8D78C07}" destId="{79E7C066-D21C-4E0F-8D09-054C62CD9DB1}" srcOrd="9" destOrd="0" presId="urn:microsoft.com/office/officeart/2008/layout/VerticalCurvedList"/>
    <dgm:cxn modelId="{95796DFA-98F4-4604-9B96-5E127E777565}" type="presParOf" srcId="{C1C4B884-6B4D-4D4E-9106-3828C8D78C07}" destId="{29B8D744-3333-4215-B6AF-12BCBEEBBF11}" srcOrd="10" destOrd="0" presId="urn:microsoft.com/office/officeart/2008/layout/VerticalCurvedList"/>
    <dgm:cxn modelId="{AE57D5F7-5275-44C5-87B8-14791A695B83}" type="presParOf" srcId="{29B8D744-3333-4215-B6AF-12BCBEEBBF11}" destId="{431C1020-F7E2-4160-BE28-2054454EC52A}" srcOrd="0" destOrd="0" presId="urn:microsoft.com/office/officeart/2008/layout/VerticalCurvedList"/>
    <dgm:cxn modelId="{4EE78952-592D-4E2D-9739-E9042BCE3A21}" type="presParOf" srcId="{C1C4B884-6B4D-4D4E-9106-3828C8D78C07}" destId="{46E42896-49E0-4828-8C6C-6E4DAC2D6542}" srcOrd="11" destOrd="0" presId="urn:microsoft.com/office/officeart/2008/layout/VerticalCurvedList"/>
    <dgm:cxn modelId="{80F364B8-2FA8-4D40-BE35-6F19FABC058C}" type="presParOf" srcId="{C1C4B884-6B4D-4D4E-9106-3828C8D78C07}" destId="{A3ABF119-2B02-485B-B862-10F40C847BD8}" srcOrd="12" destOrd="0" presId="urn:microsoft.com/office/officeart/2008/layout/VerticalCurvedList"/>
    <dgm:cxn modelId="{2DD0DA40-E95A-4500-813D-1531A4E67AE6}" type="presParOf" srcId="{A3ABF119-2B02-485B-B862-10F40C847BD8}" destId="{76D2FEB3-0492-42EA-88CB-2B23923EB9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92FF1-6BDB-489E-9C85-3B0D4459B1C8}">
      <dsp:nvSpPr>
        <dsp:cNvPr id="0" name=""/>
        <dsp:cNvSpPr/>
      </dsp:nvSpPr>
      <dsp:spPr>
        <a:xfrm>
          <a:off x="6076" y="0"/>
          <a:ext cx="2457062" cy="539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Региональный государственный ветеринарный надзор на территории Новосибирской области организует и осуществляет областной исполнительный орган государственной власти – управление ветеринарии Новосибирской области. </a:t>
          </a:r>
          <a:endParaRPr lang="ru-RU" sz="1400" kern="1200" dirty="0"/>
        </a:p>
      </dsp:txBody>
      <dsp:txXfrm>
        <a:off x="78041" y="71965"/>
        <a:ext cx="2313132" cy="5252613"/>
      </dsp:txXfrm>
    </dsp:sp>
    <dsp:sp modelId="{AF0A8641-99DC-4EC2-804B-33335D0EAB67}">
      <dsp:nvSpPr>
        <dsp:cNvPr id="0" name=""/>
        <dsp:cNvSpPr/>
      </dsp:nvSpPr>
      <dsp:spPr>
        <a:xfrm>
          <a:off x="2875924" y="0"/>
          <a:ext cx="2457062" cy="539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 целях реализации требований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 Правительством Новосибирской области утвержден «Порядок организации и осуществления регионального государственного ветеринарного надзора на территории Новосибирской области» (постановление от 31.05.2016 № 156-п). </a:t>
          </a:r>
          <a:endParaRPr lang="ru-RU" sz="1400" kern="1200" dirty="0"/>
        </a:p>
      </dsp:txBody>
      <dsp:txXfrm>
        <a:off x="2947889" y="71965"/>
        <a:ext cx="2313132" cy="5252613"/>
      </dsp:txXfrm>
    </dsp:sp>
    <dsp:sp modelId="{94A26980-360B-40B4-8AA5-9C14AB2453BF}">
      <dsp:nvSpPr>
        <dsp:cNvPr id="0" name=""/>
        <dsp:cNvSpPr/>
      </dsp:nvSpPr>
      <dsp:spPr>
        <a:xfrm>
          <a:off x="5745773" y="0"/>
          <a:ext cx="2457062" cy="53965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Управлением ветеринарии разработан и утвержден «Административный регламент управления ветеринарии Новосибирской области проведения проверок при осуществлении регионального государственного ветеринарного надзора на территории Новосибирской области» (приказ от 29.10.2009 № 118).</a:t>
          </a:r>
          <a:endParaRPr lang="ru-RU" sz="1400" kern="1200" dirty="0"/>
        </a:p>
      </dsp:txBody>
      <dsp:txXfrm>
        <a:off x="5817738" y="71965"/>
        <a:ext cx="2313132" cy="52526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7E320-0627-438D-9ACE-461A1552464D}">
      <dsp:nvSpPr>
        <dsp:cNvPr id="0" name=""/>
        <dsp:cNvSpPr/>
      </dsp:nvSpPr>
      <dsp:spPr>
        <a:xfrm>
          <a:off x="0" y="4599719"/>
          <a:ext cx="9144000" cy="1006306"/>
        </a:xfrm>
        <a:prstGeom prst="rect">
          <a:avLst/>
        </a:prstGeom>
        <a:gradFill rotWithShape="0">
          <a:gsLst>
            <a:gs pos="28000">
              <a:schemeClr val="accent3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Взыскано 1 млн 960 тыс. рублей</a:t>
          </a:r>
        </a:p>
      </dsp:txBody>
      <dsp:txXfrm>
        <a:off x="0" y="4599719"/>
        <a:ext cx="9144000" cy="1006306"/>
      </dsp:txXfrm>
    </dsp:sp>
    <dsp:sp modelId="{B0FB0D43-09B5-415D-BC20-BA1890C9914C}">
      <dsp:nvSpPr>
        <dsp:cNvPr id="0" name=""/>
        <dsp:cNvSpPr/>
      </dsp:nvSpPr>
      <dsp:spPr>
        <a:xfrm rot="10800000">
          <a:off x="0" y="3067115"/>
          <a:ext cx="9144000" cy="1547698"/>
        </a:xfrm>
        <a:prstGeom prst="upArrowCallout">
          <a:avLst/>
        </a:prstGeom>
        <a:gradFill rotWithShape="0">
          <a:gsLst>
            <a:gs pos="28000">
              <a:schemeClr val="accent3">
                <a:hueOff val="1541839"/>
                <a:satOff val="-8265"/>
                <a:lumOff val="-1111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1541839"/>
                <a:satOff val="-8265"/>
                <a:lumOff val="-1111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на сумму 2 млн 479 тыс.  рублей.</a:t>
          </a:r>
        </a:p>
      </dsp:txBody>
      <dsp:txXfrm rot="10800000">
        <a:off x="0" y="3067115"/>
        <a:ext cx="9144000" cy="1005648"/>
      </dsp:txXfrm>
    </dsp:sp>
    <dsp:sp modelId="{422CE9F9-5D17-4110-B25F-14D5BADCE0BF}">
      <dsp:nvSpPr>
        <dsp:cNvPr id="0" name=""/>
        <dsp:cNvSpPr/>
      </dsp:nvSpPr>
      <dsp:spPr>
        <a:xfrm rot="10800000">
          <a:off x="0" y="1534510"/>
          <a:ext cx="9144000" cy="1547698"/>
        </a:xfrm>
        <a:prstGeom prst="upArrowCallout">
          <a:avLst/>
        </a:prstGeom>
        <a:gradFill rotWithShape="0">
          <a:gsLst>
            <a:gs pos="28000">
              <a:schemeClr val="accent3">
                <a:hueOff val="3083677"/>
                <a:satOff val="-16531"/>
                <a:lumOff val="-2223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3083677"/>
                <a:satOff val="-16531"/>
                <a:lumOff val="-2223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вынесено 315 административных наказаний (штрафов)</a:t>
          </a:r>
        </a:p>
      </dsp:txBody>
      <dsp:txXfrm rot="10800000">
        <a:off x="0" y="1534510"/>
        <a:ext cx="9144000" cy="1005648"/>
      </dsp:txXfrm>
    </dsp:sp>
    <dsp:sp modelId="{D3BD0E9B-BB05-4466-8699-24B1586202EF}">
      <dsp:nvSpPr>
        <dsp:cNvPr id="0" name=""/>
        <dsp:cNvSpPr/>
      </dsp:nvSpPr>
      <dsp:spPr>
        <a:xfrm rot="10800000">
          <a:off x="0" y="1906"/>
          <a:ext cx="9144000" cy="1547698"/>
        </a:xfrm>
        <a:prstGeom prst="upArrowCallout">
          <a:avLst/>
        </a:prstGeom>
        <a:gradFill rotWithShape="0">
          <a:gsLst>
            <a:gs pos="28000">
              <a:schemeClr val="accent3">
                <a:hueOff val="4625516"/>
                <a:satOff val="-24796"/>
                <a:lumOff val="-3334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3">
                <a:hueOff val="4625516"/>
                <a:satOff val="-24796"/>
                <a:lumOff val="-3334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По результатам рассмотрения административных дел, возбужденных в результате выявленных нарушений при проведении внеплановых проверок, а также при проведении надзорных мероприятий в отношении физических лиц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1906"/>
        <a:ext cx="9144000" cy="1005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8772A-C538-4F05-B962-A5553BE4CEA3}">
      <dsp:nvSpPr>
        <dsp:cNvPr id="0" name=""/>
        <dsp:cNvSpPr/>
      </dsp:nvSpPr>
      <dsp:spPr>
        <a:xfrm>
          <a:off x="-7053121" y="-1078217"/>
          <a:ext cx="8393747" cy="8393747"/>
        </a:xfrm>
        <a:prstGeom prst="blockArc">
          <a:avLst>
            <a:gd name="adj1" fmla="val 18900000"/>
            <a:gd name="adj2" fmla="val 2700000"/>
            <a:gd name="adj3" fmla="val 257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B8149B-F75A-4EC2-9F22-BDF6E3510A94}">
      <dsp:nvSpPr>
        <dsp:cNvPr id="0" name=""/>
        <dsp:cNvSpPr/>
      </dsp:nvSpPr>
      <dsp:spPr>
        <a:xfrm>
          <a:off x="498726" y="247513"/>
          <a:ext cx="8555821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Перемещение подконтрольных товаров (со сменой собственника и без смены собственника) без ветеринарных сопроводительных документов</a:t>
          </a:r>
          <a:endParaRPr lang="ru-RU" sz="1800" kern="1200" dirty="0"/>
        </a:p>
      </dsp:txBody>
      <dsp:txXfrm>
        <a:off x="498726" y="247513"/>
        <a:ext cx="8555821" cy="818551"/>
      </dsp:txXfrm>
    </dsp:sp>
    <dsp:sp modelId="{EE76E9D8-0D95-475E-8646-2DDFC4127CF2}">
      <dsp:nvSpPr>
        <dsp:cNvPr id="0" name=""/>
        <dsp:cNvSpPr/>
      </dsp:nvSpPr>
      <dsp:spPr>
        <a:xfrm>
          <a:off x="89452" y="247514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904473-3C8B-4264-AEB6-341BB7D57CAE}">
      <dsp:nvSpPr>
        <dsp:cNvPr id="0" name=""/>
        <dsp:cNvSpPr/>
      </dsp:nvSpPr>
      <dsp:spPr>
        <a:xfrm>
          <a:off x="1038877" y="1232384"/>
          <a:ext cx="8015670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Невыполнение в установленный срок требований выданных предписаний</a:t>
          </a:r>
          <a:endParaRPr lang="ru-RU" sz="1800" kern="1200" dirty="0"/>
        </a:p>
      </dsp:txBody>
      <dsp:txXfrm>
        <a:off x="1038877" y="1232384"/>
        <a:ext cx="8015670" cy="818551"/>
      </dsp:txXfrm>
    </dsp:sp>
    <dsp:sp modelId="{457FDE2C-7CEB-407A-A0F9-A67A98CB9797}">
      <dsp:nvSpPr>
        <dsp:cNvPr id="0" name=""/>
        <dsp:cNvSpPr/>
      </dsp:nvSpPr>
      <dsp:spPr>
        <a:xfrm>
          <a:off x="580985" y="1210166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004BC1-C93C-4B47-AFF3-C9DA439429CF}">
      <dsp:nvSpPr>
        <dsp:cNvPr id="0" name=""/>
        <dsp:cNvSpPr/>
      </dsp:nvSpPr>
      <dsp:spPr>
        <a:xfrm>
          <a:off x="1285875" y="2217256"/>
          <a:ext cx="7768672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Нарушение ветеринарных правил при содержании животных, птиц, рыб</a:t>
          </a:r>
          <a:endParaRPr lang="ru-RU" sz="1800" kern="1200" dirty="0"/>
        </a:p>
      </dsp:txBody>
      <dsp:txXfrm>
        <a:off x="1285875" y="2217256"/>
        <a:ext cx="7768672" cy="818551"/>
      </dsp:txXfrm>
    </dsp:sp>
    <dsp:sp modelId="{6488282A-6960-4DCE-AEC1-96C583CAC117}">
      <dsp:nvSpPr>
        <dsp:cNvPr id="0" name=""/>
        <dsp:cNvSpPr/>
      </dsp:nvSpPr>
      <dsp:spPr>
        <a:xfrm>
          <a:off x="876600" y="2217257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C845A-4CE0-4D90-97B2-8E8F8E9461BD}">
      <dsp:nvSpPr>
        <dsp:cNvPr id="0" name=""/>
        <dsp:cNvSpPr/>
      </dsp:nvSpPr>
      <dsp:spPr>
        <a:xfrm>
          <a:off x="1285875" y="3201504"/>
          <a:ext cx="7768672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 соответствие подконтрольных товаров требованиям Технического регламента Таможенного союза «О безопасности пищевой продукции» (истечение срока годности и др.)</a:t>
          </a:r>
          <a:endParaRPr lang="ru-RU" sz="1800" kern="1200" dirty="0"/>
        </a:p>
      </dsp:txBody>
      <dsp:txXfrm>
        <a:off x="1285875" y="3201504"/>
        <a:ext cx="7768672" cy="818551"/>
      </dsp:txXfrm>
    </dsp:sp>
    <dsp:sp modelId="{15B99382-D44C-4B18-ADB7-DB135081A89C}">
      <dsp:nvSpPr>
        <dsp:cNvPr id="0" name=""/>
        <dsp:cNvSpPr/>
      </dsp:nvSpPr>
      <dsp:spPr>
        <a:xfrm>
          <a:off x="876600" y="3201505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7C066-D21C-4E0F-8D09-054C62CD9DB1}">
      <dsp:nvSpPr>
        <dsp:cNvPr id="0" name=""/>
        <dsp:cNvSpPr/>
      </dsp:nvSpPr>
      <dsp:spPr>
        <a:xfrm>
          <a:off x="1038877" y="4186375"/>
          <a:ext cx="8015670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Нарушение ветеринарно-санитарных правил утилизации биологических отходов</a:t>
          </a:r>
          <a:endParaRPr lang="ru-RU" sz="1800" kern="1200" dirty="0"/>
        </a:p>
      </dsp:txBody>
      <dsp:txXfrm>
        <a:off x="1038877" y="4186375"/>
        <a:ext cx="8015670" cy="818551"/>
      </dsp:txXfrm>
    </dsp:sp>
    <dsp:sp modelId="{431C1020-F7E2-4160-BE28-2054454EC52A}">
      <dsp:nvSpPr>
        <dsp:cNvPr id="0" name=""/>
        <dsp:cNvSpPr/>
      </dsp:nvSpPr>
      <dsp:spPr>
        <a:xfrm>
          <a:off x="629603" y="4186377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42896-49E0-4828-8C6C-6E4DAC2D6542}">
      <dsp:nvSpPr>
        <dsp:cNvPr id="0" name=""/>
        <dsp:cNvSpPr/>
      </dsp:nvSpPr>
      <dsp:spPr>
        <a:xfrm>
          <a:off x="498726" y="5171247"/>
          <a:ext cx="8555821" cy="8185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122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Производство партий подконтрольных товаров без оформления ветеринарных сопроводительных документов</a:t>
          </a:r>
          <a:endParaRPr lang="ru-RU" sz="1800" kern="1200" dirty="0"/>
        </a:p>
      </dsp:txBody>
      <dsp:txXfrm>
        <a:off x="498726" y="5171247"/>
        <a:ext cx="8555821" cy="818551"/>
      </dsp:txXfrm>
    </dsp:sp>
    <dsp:sp modelId="{76D2FEB3-0492-42EA-88CB-2B23923EB997}">
      <dsp:nvSpPr>
        <dsp:cNvPr id="0" name=""/>
        <dsp:cNvSpPr/>
      </dsp:nvSpPr>
      <dsp:spPr>
        <a:xfrm>
          <a:off x="89452" y="5171248"/>
          <a:ext cx="818548" cy="818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1B76D-EC7B-4473-95BE-216EB991A4F1}" type="datetimeFigureOut">
              <a:rPr lang="ru-RU" smtClean="0"/>
              <a:t>30.09.2019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5EB0A-DC06-492A-ADDE-A1F92D793F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9011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717E-B6AD-4B9F-9E25-CCAAB4D5A55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09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57B3-F63F-47B7-8DD5-A35E72F17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10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4606-CC45-42F1-82B8-39AA1214E0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7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AF06-5F30-47EE-BFAE-338B505C3E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39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84D4-8AA4-4EB6-A65B-FF3D109F76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702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AF0F-27DD-497F-AA7D-D3C9F7ECFC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306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AAC-641A-4467-A0C9-04F3F304A4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959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39A7-CCCD-4C29-8B4A-73026389F1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39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B6B6-8056-4F5C-BF88-ED6A5D7DAC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867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147E-FC57-4576-8F04-97C477AA22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4F3F-2277-42E8-941A-F588520D5A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0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717E-B6AD-4B9F-9E25-CCAAB4D5A55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8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57B3-F63F-47B7-8DD5-A35E72F17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557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4606-CC45-42F1-82B8-39AA1214E0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997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AF06-5F30-47EE-BFAE-338B505C3E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701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84D4-8AA4-4EB6-A65B-FF3D109F76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743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AF0F-27DD-497F-AA7D-D3C9F7ECFC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03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AAC-641A-4467-A0C9-04F3F304A4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629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39A7-CCCD-4C29-8B4A-73026389F1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255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B6B6-8056-4F5C-BF88-ED6A5D7DAC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580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147E-FC57-4576-8F04-97C477AA22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1972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4F3F-2277-42E8-941A-F588520D5A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6574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717E-B6AD-4B9F-9E25-CCAAB4D5A55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251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57B3-F63F-47B7-8DD5-A35E72F17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52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4606-CC45-42F1-82B8-39AA1214E0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119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AF06-5F30-47EE-BFAE-338B505C3E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1435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84D4-8AA4-4EB6-A65B-FF3D109F76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4718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AF0F-27DD-497F-AA7D-D3C9F7ECFC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49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AAC-641A-4467-A0C9-04F3F304A4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709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39A7-CCCD-4C29-8B4A-73026389F1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341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B6B6-8056-4F5C-BF88-ED6A5D7DAC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152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147E-FC57-4576-8F04-97C477AA22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689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4F3F-2277-42E8-941A-F588520D5A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9868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5717E-B6AD-4B9F-9E25-CCAAB4D5A55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892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57B3-F63F-47B7-8DD5-A35E72F17F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963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4606-CC45-42F1-82B8-39AA1214E0C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862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2AF06-5F30-47EE-BFAE-338B505C3E9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542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84D4-8AA4-4EB6-A65B-FF3D109F760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35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AF0F-27DD-497F-AA7D-D3C9F7ECFCA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467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DAAC-641A-4467-A0C9-04F3F304A4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7464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39A7-CCCD-4C29-8B4A-73026389F1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6334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7B6B6-8056-4F5C-BF88-ED6A5D7DAC9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1486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B147E-FC57-4576-8F04-97C477AA226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8886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84F3F-2277-42E8-941A-F588520D5A8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7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F101-219F-4E63-8F19-CD06C4DAED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11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F101-219F-4E63-8F19-CD06C4DAED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3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F101-219F-4E63-8F19-CD06C4DAED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76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3F101-219F-4E63-8F19-CD06C4DAED4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0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492896"/>
            <a:ext cx="8568952" cy="2088232"/>
          </a:xfrm>
          <a:effectLst/>
        </p:spPr>
        <p:txBody>
          <a:bodyPr>
            <a:noAutofit/>
          </a:bodyPr>
          <a:lstStyle/>
          <a:p>
            <a:pPr marL="182880" algn="ctr">
              <a:spcBef>
                <a:spcPct val="0"/>
              </a:spcBef>
              <a:buSzPct val="128000"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ДОКЛАД</a:t>
            </a:r>
          </a:p>
          <a:p>
            <a:pPr marL="182880" algn="ctr">
              <a:spcBef>
                <a:spcPct val="0"/>
              </a:spcBef>
              <a:buSzPct val="128000"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 результатах правоприменительной практики при осуществлении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регионального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государственного ветеринарного надзора на территории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Новосибирской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области за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месяцев 2019 года 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182880" algn="ctr">
              <a:spcBef>
                <a:spcPct val="0"/>
              </a:spcBef>
              <a:buSzPct val="128000"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980728"/>
            <a:ext cx="6992286" cy="72008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УПРАВЛЕНИЕ ВЕТЕРИНАРИИ НОВОСИБИРСКОЙ ОБЛАСТИ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20" y="5085184"/>
            <a:ext cx="4968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Главный государственный ветеринарный инспектор Куйбышевского района</a:t>
            </a:r>
          </a:p>
          <a:p>
            <a:pPr algn="ctr"/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Тимофеев Сергей Леонидович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780928"/>
            <a:ext cx="8928992" cy="37890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 на интернет сайте </a:t>
            </a:r>
            <a:r>
              <a:rPr lang="ru-RU" dirty="0" smtClean="0"/>
              <a:t>управления ветеринарии размещены </a:t>
            </a:r>
            <a:r>
              <a:rPr lang="ru-RU" dirty="0"/>
              <a:t>перечень и тексты нормативных правовых актов, содержащих обязательные требования в области ветеринарии, оценка соблюдения которых является предметом регионального государственного ветеринарного </a:t>
            </a:r>
            <a:r>
              <a:rPr lang="ru-RU" dirty="0" smtClean="0"/>
              <a:t>надзора</a:t>
            </a:r>
            <a:r>
              <a:rPr lang="ru-RU" dirty="0"/>
              <a:t>;</a:t>
            </a:r>
            <a:endParaRPr lang="ru-RU" b="1" dirty="0"/>
          </a:p>
          <a:p>
            <a:r>
              <a:rPr lang="ru-RU" dirty="0"/>
              <a:t>размещаются сведения о результатах проверок</a:t>
            </a:r>
            <a:r>
              <a:rPr lang="ru-RU" dirty="0" smtClean="0"/>
              <a:t>;</a:t>
            </a:r>
            <a:endParaRPr lang="ru-RU" b="1" dirty="0"/>
          </a:p>
          <a:p>
            <a:r>
              <a:rPr lang="ru-RU" dirty="0"/>
              <a:t>организовано информирование юридических лиц, индивидуальных предпринимателей по вопросам соблюдения обязательных требований в области ветеринарии через средства массовой информации, сайт управления ветеринарии Новосибирской области, а также участия специалистов управления в семинарах и конференциях с юридическими лицами и </a:t>
            </a:r>
            <a:r>
              <a:rPr lang="ru-RU" dirty="0" smtClean="0"/>
              <a:t>индивидуальными</a:t>
            </a:r>
            <a:r>
              <a:rPr lang="ru-RU" dirty="0"/>
              <a:t>.</a:t>
            </a:r>
            <a:endParaRPr lang="ru-RU" b="1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263691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764704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</a:rPr>
              <a:t>В рамках исполнения ст. 8.2 Федерального закона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№294-ФЗ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начальником управления ветеринарии Новосибирской области приказом от 29.12.2018г. № 270 утверждена «Программа профилактики нарушений юридическими лицами и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индивидуальными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предпринимателями обязательных требований в сфере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ветеринарии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на 2019год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»: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14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326" y="3933056"/>
            <a:ext cx="8568952" cy="16561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450850" algn="ctr">
              <a:buNone/>
            </a:pPr>
            <a:r>
              <a:rPr lang="ru-RU" dirty="0" smtClean="0"/>
              <a:t>Количество </a:t>
            </a:r>
            <a:r>
              <a:rPr lang="ru-RU" dirty="0"/>
              <a:t>субъектов, в отношении которых проведены профилактические мероприятия </a:t>
            </a:r>
            <a:r>
              <a:rPr lang="ru-RU" dirty="0" smtClean="0"/>
              <a:t> - 2460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-16396" y="6569968"/>
            <a:ext cx="9160396" cy="28803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9326" y="332656"/>
            <a:ext cx="8568952" cy="310854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prstClr val="white"/>
                </a:solidFill>
              </a:rPr>
              <a:t>За </a:t>
            </a:r>
            <a:r>
              <a:rPr lang="ru-RU" sz="2800" dirty="0" smtClean="0">
                <a:solidFill>
                  <a:prstClr val="white"/>
                </a:solidFill>
              </a:rPr>
              <a:t>8 </a:t>
            </a:r>
            <a:r>
              <a:rPr lang="ru-RU" sz="2800" dirty="0">
                <a:solidFill>
                  <a:prstClr val="white"/>
                </a:solidFill>
              </a:rPr>
              <a:t>месяцев 2019 </a:t>
            </a:r>
            <a:r>
              <a:rPr lang="ru-RU" sz="2800" dirty="0" smtClean="0">
                <a:solidFill>
                  <a:prstClr val="white"/>
                </a:solidFill>
              </a:rPr>
              <a:t>года</a:t>
            </a:r>
          </a:p>
          <a:p>
            <a:pPr algn="ctr"/>
            <a:r>
              <a:rPr lang="ru-RU" sz="2800" dirty="0" smtClean="0">
                <a:solidFill>
                  <a:prstClr val="white"/>
                </a:solidFill>
              </a:rPr>
              <a:t> </a:t>
            </a:r>
            <a:r>
              <a:rPr lang="ru-RU" sz="2800" dirty="0">
                <a:solidFill>
                  <a:prstClr val="white"/>
                </a:solidFill>
              </a:rPr>
              <a:t>государственными ветеринарными и инспекторами районов области и </a:t>
            </a:r>
            <a:r>
              <a:rPr lang="ru-RU" sz="2800" dirty="0" smtClean="0">
                <a:solidFill>
                  <a:prstClr val="white"/>
                </a:solidFill>
              </a:rPr>
              <a:t>г. Новосибирска </a:t>
            </a:r>
          </a:p>
          <a:p>
            <a:pPr algn="ctr"/>
            <a:r>
              <a:rPr lang="ru-RU" sz="2800" dirty="0" smtClean="0">
                <a:solidFill>
                  <a:prstClr val="white"/>
                </a:solidFill>
              </a:rPr>
              <a:t>проведено 164 </a:t>
            </a:r>
            <a:r>
              <a:rPr lang="ru-RU" sz="2800" dirty="0">
                <a:solidFill>
                  <a:prstClr val="white"/>
                </a:solidFill>
              </a:rPr>
              <a:t>профилактических мероприятий </a:t>
            </a:r>
            <a:endParaRPr lang="ru-RU" sz="2800" dirty="0" smtClean="0">
              <a:solidFill>
                <a:prstClr val="white"/>
              </a:solidFill>
            </a:endParaRPr>
          </a:p>
          <a:p>
            <a:pPr algn="ctr"/>
            <a:r>
              <a:rPr lang="ru-RU" sz="2800" dirty="0" smtClean="0">
                <a:solidFill>
                  <a:prstClr val="white"/>
                </a:solidFill>
              </a:rPr>
              <a:t>с </a:t>
            </a:r>
            <a:r>
              <a:rPr lang="ru-RU" sz="2800" dirty="0">
                <a:solidFill>
                  <a:prstClr val="white"/>
                </a:solidFill>
              </a:rPr>
              <a:t>юридическими лицами и индивидуальными предпринимателями (семинары, конференции, форумы, индивидуальные деловые встречи</a:t>
            </a:r>
            <a:r>
              <a:rPr lang="ru-RU" sz="2800" dirty="0" smtClean="0">
                <a:solidFill>
                  <a:prstClr val="white"/>
                </a:solidFill>
              </a:rPr>
              <a:t>)</a:t>
            </a:r>
            <a:endParaRPr lang="ru-RU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91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199640"/>
            <a:ext cx="8856984" cy="302956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450850" algn="just">
              <a:buNone/>
            </a:pPr>
            <a:r>
              <a:rPr lang="ru-RU" sz="1800" dirty="0" smtClean="0"/>
              <a:t>Постановлением </a:t>
            </a:r>
            <a:r>
              <a:rPr lang="ru-RU" sz="1800" dirty="0"/>
              <a:t>Правительства Новосибирской области от 14.05.2019г. №190-п внесены изменения в «Порядок осуществления регионального государственного ветеринарного надзора в Новосибирской области», в части дополнения порядка критериями отнесения объектов регионального государственного ветеринарного надзора к определенной категории риска.</a:t>
            </a:r>
          </a:p>
          <a:p>
            <a:pPr marL="0" indent="450850" algn="just">
              <a:buNone/>
            </a:pPr>
            <a:r>
              <a:rPr lang="ru-RU" sz="1800" dirty="0"/>
              <a:t>Приказом начальника управления ветеринарии Новосибирской области от 28.08.2019 №215 утвержден «Перечень объектов регионального государственного ветеринарного надзора на территории Новосибирской области, которым присвоены категории риска (классы опасности).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229200"/>
            <a:ext cx="8856984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850" algn="ctr"/>
            <a:r>
              <a:rPr lang="ru-RU" sz="2000" dirty="0">
                <a:solidFill>
                  <a:prstClr val="white"/>
                </a:solidFill>
              </a:rPr>
              <a:t>Проект плана проведения плановых проверок на 2020 год управления ветеринарии Новосибирской области сформирован с учетом риск-ориентированного подхода.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60648"/>
            <a:ext cx="8856984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850" algn="just"/>
            <a:r>
              <a:rPr lang="ru-RU" sz="2000" dirty="0">
                <a:solidFill>
                  <a:prstClr val="white"/>
                </a:solidFill>
              </a:rPr>
              <a:t>Правительством Новосибирской области 26.02.2019 г. № 58-п установлен «Перечень видов регионального государственного контроля(надзора), в отношении которых применяется риск-ориентированный подход</a:t>
            </a:r>
            <a:r>
              <a:rPr lang="ru-RU" sz="2000" dirty="0" smtClean="0">
                <a:solidFill>
                  <a:prstClr val="white"/>
                </a:solidFill>
              </a:rPr>
              <a:t>».</a:t>
            </a:r>
          </a:p>
          <a:p>
            <a:pPr indent="450850" algn="just"/>
            <a:r>
              <a:rPr lang="ru-RU" sz="2000" dirty="0">
                <a:solidFill>
                  <a:prstClr val="white"/>
                </a:solidFill>
              </a:rPr>
              <a:t>В данный перечень вошёл региональный государственный ветеринарный надзор</a:t>
            </a:r>
            <a:r>
              <a:rPr lang="ru-RU" sz="2000" dirty="0" smtClean="0">
                <a:solidFill>
                  <a:prstClr val="white"/>
                </a:solidFill>
              </a:rPr>
              <a:t>.</a:t>
            </a:r>
            <a:endParaRPr lang="ru-RU" sz="2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980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06" y="1268760"/>
            <a:ext cx="8928992" cy="2376264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 Основная </a:t>
            </a:r>
            <a:r>
              <a:rPr lang="ru-RU" dirty="0" smtClean="0"/>
              <a:t>тематика:</a:t>
            </a:r>
          </a:p>
          <a:p>
            <a:pPr>
              <a:buFontTx/>
              <a:buChar char="-"/>
            </a:pPr>
            <a:r>
              <a:rPr lang="ru-RU" dirty="0" smtClean="0"/>
              <a:t>содержание </a:t>
            </a:r>
            <a:r>
              <a:rPr lang="ru-RU" dirty="0"/>
              <a:t>животных в личных подсобных </a:t>
            </a:r>
            <a:r>
              <a:rPr lang="ru-RU" dirty="0" smtClean="0"/>
              <a:t>хозяйствах;</a:t>
            </a:r>
          </a:p>
          <a:p>
            <a:pPr>
              <a:buFontTx/>
              <a:buChar char="-"/>
            </a:pPr>
            <a:r>
              <a:rPr lang="ru-RU" dirty="0" smtClean="0"/>
              <a:t>безнадзорные животные;</a:t>
            </a:r>
          </a:p>
          <a:p>
            <a:pPr>
              <a:buFontTx/>
              <a:buChar char="-"/>
            </a:pPr>
            <a:r>
              <a:rPr lang="ru-RU" dirty="0" smtClean="0"/>
              <a:t>размещение </a:t>
            </a:r>
            <a:r>
              <a:rPr lang="ru-RU" dirty="0"/>
              <a:t>биологических </a:t>
            </a:r>
            <a:r>
              <a:rPr lang="ru-RU" dirty="0" smtClean="0"/>
              <a:t>отходов;</a:t>
            </a:r>
          </a:p>
          <a:p>
            <a:pPr>
              <a:buFontTx/>
              <a:buChar char="-"/>
            </a:pPr>
            <a:r>
              <a:rPr lang="ru-RU" dirty="0" smtClean="0"/>
              <a:t>некачественная </a:t>
            </a:r>
            <a:r>
              <a:rPr lang="ru-RU" dirty="0"/>
              <a:t>и опасная пищевая </a:t>
            </a:r>
            <a:r>
              <a:rPr lang="ru-RU" dirty="0" smtClean="0"/>
              <a:t>продукция;</a:t>
            </a:r>
          </a:p>
          <a:p>
            <a:pPr>
              <a:buFontTx/>
              <a:buChar char="-"/>
            </a:pPr>
            <a:r>
              <a:rPr lang="ru-RU" dirty="0" smtClean="0"/>
              <a:t>деятельность </a:t>
            </a:r>
            <a:r>
              <a:rPr lang="ru-RU" dirty="0"/>
              <a:t>ветеринарных клиник</a:t>
            </a:r>
            <a:r>
              <a:rPr lang="ru-RU" dirty="0" smtClean="0"/>
              <a:t>.</a:t>
            </a:r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98072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-81136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+mn-lt"/>
              </a:rPr>
              <a:t>За 8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месяцев текучего года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+mn-lt"/>
              </a:rPr>
            </a:b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рассмотрено 202 обращения граждан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488" y="4725144"/>
            <a:ext cx="8948878" cy="156966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В </a:t>
            </a:r>
            <a:r>
              <a:rPr lang="ru-RU" sz="2400" dirty="0">
                <a:solidFill>
                  <a:prstClr val="white"/>
                </a:solidFill>
              </a:rPr>
              <a:t>ходе рассмотрения обращений организовано и проведено </a:t>
            </a:r>
            <a:r>
              <a:rPr lang="ru-RU" sz="2400" dirty="0" smtClean="0">
                <a:solidFill>
                  <a:prstClr val="white"/>
                </a:solidFill>
              </a:rPr>
              <a:t>35 </a:t>
            </a:r>
            <a:r>
              <a:rPr lang="ru-RU" sz="2400" dirty="0">
                <a:solidFill>
                  <a:prstClr val="white"/>
                </a:solidFill>
              </a:rPr>
              <a:t>внеплановых выездных проверки юридических лиц и индивидуальных предпринимателей, проведение которых согласовывалось с прокуратурой Новосибирской </a:t>
            </a:r>
            <a:r>
              <a:rPr lang="ru-RU" sz="2400" dirty="0" smtClean="0">
                <a:solidFill>
                  <a:prstClr val="white"/>
                </a:solidFill>
              </a:rPr>
              <a:t>области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16" y="3759423"/>
            <a:ext cx="8948879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white"/>
                </a:solidFill>
              </a:rPr>
              <a:t>Во всех случаях заявителям давался ответ в установленные требованиями законодательства </a:t>
            </a:r>
            <a:r>
              <a:rPr lang="ru-RU" sz="2400" dirty="0" smtClean="0">
                <a:solidFill>
                  <a:prstClr val="white"/>
                </a:solidFill>
              </a:rPr>
              <a:t>сроки</a:t>
            </a:r>
            <a:endParaRPr lang="ru-RU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046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-16396" y="0"/>
            <a:ext cx="9160396" cy="126876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7272"/>
            <a:ext cx="9046046" cy="13355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bg1"/>
                </a:solidFill>
                <a:latin typeface="+mn-lt"/>
              </a:rPr>
              <a:t>В целях профилактики нарушений ветеринарного законодательства рекомендуем хозяйствующим субъектам прежде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всего :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+mn-lt"/>
              </a:rPr>
            </a:b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14</a:t>
            </a:fld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4294967295"/>
          </p:nvPr>
        </p:nvSpPr>
        <p:spPr>
          <a:xfrm>
            <a:off x="45554" y="1277739"/>
            <a:ext cx="9036496" cy="5688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 smtClean="0"/>
              <a:t>повысить </a:t>
            </a:r>
            <a:r>
              <a:rPr lang="ru-RU" sz="2000" dirty="0"/>
              <a:t>личную ответственность должностных лиц предприятий, </a:t>
            </a:r>
            <a:r>
              <a:rPr lang="ru-RU" sz="2000" dirty="0" smtClean="0"/>
              <a:t>осуществляющих </a:t>
            </a:r>
            <a:r>
              <a:rPr lang="ru-RU" sz="2000" dirty="0"/>
              <a:t>прием подконтрольных товаров, обеспечить ознакомление при приеме на работу сотрудников предприятий с требованиями нормативных </a:t>
            </a:r>
            <a:r>
              <a:rPr lang="ru-RU" sz="2000" dirty="0" smtClean="0"/>
              <a:t>документов </a:t>
            </a:r>
            <a:r>
              <a:rPr lang="ru-RU" sz="2000" dirty="0"/>
              <a:t>в области ветеринарии;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/>
              <a:t>осуществлять внутренний контроль за соблюдением требований </a:t>
            </a:r>
            <a:r>
              <a:rPr lang="ru-RU" sz="2000" dirty="0" smtClean="0"/>
              <a:t>ветеринарного </a:t>
            </a:r>
            <a:r>
              <a:rPr lang="ru-RU" sz="2000" dirty="0"/>
              <a:t>законодательства и исполнением нормативной документации при осуществлении деятельности предприятий;</a:t>
            </a:r>
          </a:p>
          <a:p>
            <a:pPr marL="0" indent="360363" algn="just">
              <a:spcBef>
                <a:spcPts val="0"/>
              </a:spcBef>
              <a:buNone/>
            </a:pPr>
            <a:r>
              <a:rPr lang="ru-RU" sz="2000" dirty="0"/>
              <a:t>при возникновении вопросов, связанных с требованиями ветеринарного законодательства в ходе осуществления хозяйственной деятельности, </a:t>
            </a:r>
            <a:r>
              <a:rPr lang="ru-RU" sz="2000" dirty="0" smtClean="0"/>
              <a:t>необходимо </a:t>
            </a:r>
            <a:r>
              <a:rPr lang="ru-RU" sz="2000" dirty="0"/>
              <a:t>обращаться в управление ветеринарии Новосибирской области и </a:t>
            </a:r>
            <a:r>
              <a:rPr lang="ru-RU" sz="2000" dirty="0" smtClean="0"/>
              <a:t>подведомственные </a:t>
            </a:r>
            <a:r>
              <a:rPr lang="ru-RU" sz="2000" dirty="0"/>
              <a:t>ему учреждения ветеринарии в районах области и г. </a:t>
            </a:r>
            <a:r>
              <a:rPr lang="ru-RU" sz="2000" dirty="0" smtClean="0"/>
              <a:t>Новосибирске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1743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9672" y="2708920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9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60000"/>
                <a:lumOff val="4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58189889"/>
              </p:ext>
            </p:extLst>
          </p:nvPr>
        </p:nvGraphicFramePr>
        <p:xfrm>
          <a:off x="539552" y="404664"/>
          <a:ext cx="8208912" cy="53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97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21787807"/>
              </p:ext>
            </p:extLst>
          </p:nvPr>
        </p:nvGraphicFramePr>
        <p:xfrm>
          <a:off x="251520" y="764704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461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Количество проведенных проверок за 8 месяцев 2019 года в рамках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Федерального Закона от 26.12.2008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№ 294-ФЗ  «О защите прав юридических лиц и индивидуальных предпринимателей при осуществлении государственного контроля (надзора) и муниципального контроля»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04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504" y="1739527"/>
            <a:ext cx="8839396" cy="4753740"/>
            <a:chOff x="0" y="2874097"/>
            <a:chExt cx="9096286" cy="2423706"/>
          </a:xfrm>
        </p:grpSpPr>
        <p:sp>
          <p:nvSpPr>
            <p:cNvPr id="3" name="Полилиния 2"/>
            <p:cNvSpPr/>
            <p:nvPr/>
          </p:nvSpPr>
          <p:spPr>
            <a:xfrm>
              <a:off x="0" y="2954485"/>
              <a:ext cx="1899790" cy="929406"/>
            </a:xfrm>
            <a:custGeom>
              <a:avLst/>
              <a:gdLst>
                <a:gd name="connsiteX0" fmla="*/ 0 w 1899790"/>
                <a:gd name="connsiteY0" fmla="*/ 92941 h 929406"/>
                <a:gd name="connsiteX1" fmla="*/ 92941 w 1899790"/>
                <a:gd name="connsiteY1" fmla="*/ 0 h 929406"/>
                <a:gd name="connsiteX2" fmla="*/ 1806849 w 1899790"/>
                <a:gd name="connsiteY2" fmla="*/ 0 h 929406"/>
                <a:gd name="connsiteX3" fmla="*/ 1899790 w 1899790"/>
                <a:gd name="connsiteY3" fmla="*/ 92941 h 929406"/>
                <a:gd name="connsiteX4" fmla="*/ 1899790 w 1899790"/>
                <a:gd name="connsiteY4" fmla="*/ 836465 h 929406"/>
                <a:gd name="connsiteX5" fmla="*/ 1806849 w 1899790"/>
                <a:gd name="connsiteY5" fmla="*/ 929406 h 929406"/>
                <a:gd name="connsiteX6" fmla="*/ 92941 w 1899790"/>
                <a:gd name="connsiteY6" fmla="*/ 929406 h 929406"/>
                <a:gd name="connsiteX7" fmla="*/ 0 w 1899790"/>
                <a:gd name="connsiteY7" fmla="*/ 836465 h 929406"/>
                <a:gd name="connsiteX8" fmla="*/ 0 w 1899790"/>
                <a:gd name="connsiteY8" fmla="*/ 92941 h 929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9790" h="929406">
                  <a:moveTo>
                    <a:pt x="0" y="92941"/>
                  </a:moveTo>
                  <a:cubicBezTo>
                    <a:pt x="0" y="41611"/>
                    <a:pt x="41611" y="0"/>
                    <a:pt x="92941" y="0"/>
                  </a:cubicBezTo>
                  <a:lnTo>
                    <a:pt x="1806849" y="0"/>
                  </a:lnTo>
                  <a:cubicBezTo>
                    <a:pt x="1858179" y="0"/>
                    <a:pt x="1899790" y="41611"/>
                    <a:pt x="1899790" y="92941"/>
                  </a:cubicBezTo>
                  <a:lnTo>
                    <a:pt x="1899790" y="836465"/>
                  </a:lnTo>
                  <a:cubicBezTo>
                    <a:pt x="1899790" y="887795"/>
                    <a:pt x="1858179" y="929406"/>
                    <a:pt x="1806849" y="929406"/>
                  </a:cubicBezTo>
                  <a:lnTo>
                    <a:pt x="92941" y="929406"/>
                  </a:lnTo>
                  <a:cubicBezTo>
                    <a:pt x="41611" y="929406"/>
                    <a:pt x="0" y="887795"/>
                    <a:pt x="0" y="836465"/>
                  </a:cubicBezTo>
                  <a:lnTo>
                    <a:pt x="0" y="9294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9921" tIns="39921" rIns="39921" bIns="3992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Проведена 61 проверка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Полилиния 3"/>
            <p:cNvSpPr/>
            <p:nvPr/>
          </p:nvSpPr>
          <p:spPr>
            <a:xfrm rot="19280827">
              <a:off x="1870556" y="3329456"/>
              <a:ext cx="266906" cy="12753"/>
            </a:xfrm>
            <a:custGeom>
              <a:avLst/>
              <a:gdLst>
                <a:gd name="connsiteX0" fmla="*/ 0 w 266906"/>
                <a:gd name="connsiteY0" fmla="*/ 6376 h 12753"/>
                <a:gd name="connsiteX1" fmla="*/ 266906 w 266906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6906" h="12753">
                  <a:moveTo>
                    <a:pt x="0" y="6376"/>
                  </a:moveTo>
                  <a:lnTo>
                    <a:pt x="266906" y="6376"/>
                  </a:lnTo>
                </a:path>
              </a:pathLst>
            </a:custGeom>
            <a:noFill/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480" tIns="-296" rIns="139480" bIns="-297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2108229" y="2874097"/>
              <a:ext cx="1661488" cy="756760"/>
            </a:xfrm>
            <a:custGeom>
              <a:avLst/>
              <a:gdLst>
                <a:gd name="connsiteX0" fmla="*/ 0 w 1661488"/>
                <a:gd name="connsiteY0" fmla="*/ 75676 h 756760"/>
                <a:gd name="connsiteX1" fmla="*/ 75676 w 1661488"/>
                <a:gd name="connsiteY1" fmla="*/ 0 h 756760"/>
                <a:gd name="connsiteX2" fmla="*/ 1585812 w 1661488"/>
                <a:gd name="connsiteY2" fmla="*/ 0 h 756760"/>
                <a:gd name="connsiteX3" fmla="*/ 1661488 w 1661488"/>
                <a:gd name="connsiteY3" fmla="*/ 75676 h 756760"/>
                <a:gd name="connsiteX4" fmla="*/ 1661488 w 1661488"/>
                <a:gd name="connsiteY4" fmla="*/ 681084 h 756760"/>
                <a:gd name="connsiteX5" fmla="*/ 1585812 w 1661488"/>
                <a:gd name="connsiteY5" fmla="*/ 756760 h 756760"/>
                <a:gd name="connsiteX6" fmla="*/ 75676 w 1661488"/>
                <a:gd name="connsiteY6" fmla="*/ 756760 h 756760"/>
                <a:gd name="connsiteX7" fmla="*/ 0 w 1661488"/>
                <a:gd name="connsiteY7" fmla="*/ 681084 h 756760"/>
                <a:gd name="connsiteX8" fmla="*/ 0 w 1661488"/>
                <a:gd name="connsiteY8" fmla="*/ 75676 h 756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1488" h="756760">
                  <a:moveTo>
                    <a:pt x="0" y="75676"/>
                  </a:moveTo>
                  <a:cubicBezTo>
                    <a:pt x="0" y="33881"/>
                    <a:pt x="33881" y="0"/>
                    <a:pt x="75676" y="0"/>
                  </a:cubicBezTo>
                  <a:lnTo>
                    <a:pt x="1585812" y="0"/>
                  </a:lnTo>
                  <a:cubicBezTo>
                    <a:pt x="1627607" y="0"/>
                    <a:pt x="1661488" y="33881"/>
                    <a:pt x="1661488" y="75676"/>
                  </a:cubicBezTo>
                  <a:lnTo>
                    <a:pt x="1661488" y="681084"/>
                  </a:lnTo>
                  <a:cubicBezTo>
                    <a:pt x="1661488" y="722879"/>
                    <a:pt x="1627607" y="756760"/>
                    <a:pt x="1585812" y="756760"/>
                  </a:cubicBezTo>
                  <a:lnTo>
                    <a:pt x="75676" y="756760"/>
                  </a:lnTo>
                  <a:cubicBezTo>
                    <a:pt x="33881" y="756760"/>
                    <a:pt x="0" y="722879"/>
                    <a:pt x="0" y="681084"/>
                  </a:cubicBezTo>
                  <a:lnTo>
                    <a:pt x="0" y="7567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4865" tIns="34865" rIns="34865" bIns="34865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плановых</a:t>
              </a:r>
              <a:endParaRPr lang="ru-RU" sz="20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 rot="4430175" flipV="1">
              <a:off x="1831073" y="3960964"/>
              <a:ext cx="416235" cy="148797"/>
            </a:xfrm>
            <a:custGeom>
              <a:avLst/>
              <a:gdLst>
                <a:gd name="connsiteX0" fmla="*/ 0 w 892279"/>
                <a:gd name="connsiteY0" fmla="*/ 6376 h 12753"/>
                <a:gd name="connsiteX1" fmla="*/ 892279 w 892279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92279" h="12753">
                  <a:moveTo>
                    <a:pt x="0" y="6376"/>
                  </a:moveTo>
                  <a:lnTo>
                    <a:pt x="892279" y="6376"/>
                  </a:lnTo>
                </a:path>
              </a:pathLst>
            </a:custGeom>
            <a:noFill/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36533" tIns="-15931" rIns="436532" bIns="-1593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2148186" y="3897816"/>
              <a:ext cx="1661488" cy="756760"/>
            </a:xfrm>
            <a:custGeom>
              <a:avLst/>
              <a:gdLst>
                <a:gd name="connsiteX0" fmla="*/ 0 w 1661488"/>
                <a:gd name="connsiteY0" fmla="*/ 75676 h 756760"/>
                <a:gd name="connsiteX1" fmla="*/ 75676 w 1661488"/>
                <a:gd name="connsiteY1" fmla="*/ 0 h 756760"/>
                <a:gd name="connsiteX2" fmla="*/ 1585812 w 1661488"/>
                <a:gd name="connsiteY2" fmla="*/ 0 h 756760"/>
                <a:gd name="connsiteX3" fmla="*/ 1661488 w 1661488"/>
                <a:gd name="connsiteY3" fmla="*/ 75676 h 756760"/>
                <a:gd name="connsiteX4" fmla="*/ 1661488 w 1661488"/>
                <a:gd name="connsiteY4" fmla="*/ 681084 h 756760"/>
                <a:gd name="connsiteX5" fmla="*/ 1585812 w 1661488"/>
                <a:gd name="connsiteY5" fmla="*/ 756760 h 756760"/>
                <a:gd name="connsiteX6" fmla="*/ 75676 w 1661488"/>
                <a:gd name="connsiteY6" fmla="*/ 756760 h 756760"/>
                <a:gd name="connsiteX7" fmla="*/ 0 w 1661488"/>
                <a:gd name="connsiteY7" fmla="*/ 681084 h 756760"/>
                <a:gd name="connsiteX8" fmla="*/ 0 w 1661488"/>
                <a:gd name="connsiteY8" fmla="*/ 75676 h 756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61488" h="756760">
                  <a:moveTo>
                    <a:pt x="0" y="75676"/>
                  </a:moveTo>
                  <a:cubicBezTo>
                    <a:pt x="0" y="33881"/>
                    <a:pt x="33881" y="0"/>
                    <a:pt x="75676" y="0"/>
                  </a:cubicBezTo>
                  <a:lnTo>
                    <a:pt x="1585812" y="0"/>
                  </a:lnTo>
                  <a:cubicBezTo>
                    <a:pt x="1627607" y="0"/>
                    <a:pt x="1661488" y="33881"/>
                    <a:pt x="1661488" y="75676"/>
                  </a:cubicBezTo>
                  <a:lnTo>
                    <a:pt x="1661488" y="681084"/>
                  </a:lnTo>
                  <a:cubicBezTo>
                    <a:pt x="1661488" y="722879"/>
                    <a:pt x="1627607" y="756760"/>
                    <a:pt x="1585812" y="756760"/>
                  </a:cubicBezTo>
                  <a:lnTo>
                    <a:pt x="75676" y="756760"/>
                  </a:lnTo>
                  <a:cubicBezTo>
                    <a:pt x="33881" y="756760"/>
                    <a:pt x="0" y="722879"/>
                    <a:pt x="0" y="681084"/>
                  </a:cubicBezTo>
                  <a:lnTo>
                    <a:pt x="0" y="75676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shade val="80000"/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4865" tIns="34865" rIns="34865" bIns="34865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kern="1200" dirty="0" smtClean="0"/>
                <a:t> </a:t>
              </a:r>
              <a:r>
                <a:rPr lang="ru-RU" sz="2000" dirty="0" smtClean="0"/>
                <a:t>61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внеплановая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 rot="17383757" flipV="1">
              <a:off x="3734904" y="3856831"/>
              <a:ext cx="505634" cy="292920"/>
            </a:xfrm>
            <a:custGeom>
              <a:avLst/>
              <a:gdLst>
                <a:gd name="connsiteX0" fmla="*/ 0 w 1058984"/>
                <a:gd name="connsiteY0" fmla="*/ 6376 h 12753"/>
                <a:gd name="connsiteX1" fmla="*/ 1058984 w 1058984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58984" h="12753">
                  <a:moveTo>
                    <a:pt x="0" y="6376"/>
                  </a:moveTo>
                  <a:lnTo>
                    <a:pt x="1058984" y="6376"/>
                  </a:lnTo>
                </a:path>
              </a:pathLst>
            </a:custGeom>
            <a:noFill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15716" tIns="-20099" rIns="515718" bIns="-20098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4167163" y="3441771"/>
              <a:ext cx="4921651" cy="697555"/>
            </a:xfrm>
            <a:custGeom>
              <a:avLst/>
              <a:gdLst>
                <a:gd name="connsiteX0" fmla="*/ 0 w 4921651"/>
                <a:gd name="connsiteY0" fmla="*/ 99689 h 996894"/>
                <a:gd name="connsiteX1" fmla="*/ 99689 w 4921651"/>
                <a:gd name="connsiteY1" fmla="*/ 0 h 996894"/>
                <a:gd name="connsiteX2" fmla="*/ 4821962 w 4921651"/>
                <a:gd name="connsiteY2" fmla="*/ 0 h 996894"/>
                <a:gd name="connsiteX3" fmla="*/ 4921651 w 4921651"/>
                <a:gd name="connsiteY3" fmla="*/ 99689 h 996894"/>
                <a:gd name="connsiteX4" fmla="*/ 4921651 w 4921651"/>
                <a:gd name="connsiteY4" fmla="*/ 897205 h 996894"/>
                <a:gd name="connsiteX5" fmla="*/ 4821962 w 4921651"/>
                <a:gd name="connsiteY5" fmla="*/ 996894 h 996894"/>
                <a:gd name="connsiteX6" fmla="*/ 99689 w 4921651"/>
                <a:gd name="connsiteY6" fmla="*/ 996894 h 996894"/>
                <a:gd name="connsiteX7" fmla="*/ 0 w 4921651"/>
                <a:gd name="connsiteY7" fmla="*/ 897205 h 996894"/>
                <a:gd name="connsiteX8" fmla="*/ 0 w 4921651"/>
                <a:gd name="connsiteY8" fmla="*/ 99689 h 9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21651" h="996894">
                  <a:moveTo>
                    <a:pt x="0" y="99689"/>
                  </a:moveTo>
                  <a:cubicBezTo>
                    <a:pt x="0" y="44632"/>
                    <a:pt x="44632" y="0"/>
                    <a:pt x="99689" y="0"/>
                  </a:cubicBezTo>
                  <a:lnTo>
                    <a:pt x="4821962" y="0"/>
                  </a:lnTo>
                  <a:cubicBezTo>
                    <a:pt x="4877019" y="0"/>
                    <a:pt x="4921651" y="44632"/>
                    <a:pt x="4921651" y="99689"/>
                  </a:cubicBezTo>
                  <a:lnTo>
                    <a:pt x="4921651" y="897205"/>
                  </a:lnTo>
                  <a:cubicBezTo>
                    <a:pt x="4921651" y="952262"/>
                    <a:pt x="4877019" y="996894"/>
                    <a:pt x="4821962" y="996894"/>
                  </a:cubicBezTo>
                  <a:lnTo>
                    <a:pt x="99689" y="996894"/>
                  </a:lnTo>
                  <a:cubicBezTo>
                    <a:pt x="44632" y="996894"/>
                    <a:pt x="0" y="952262"/>
                    <a:pt x="0" y="897205"/>
                  </a:cubicBezTo>
                  <a:lnTo>
                    <a:pt x="0" y="9968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41898" tIns="41898" rIns="41898" bIns="4189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26</a:t>
              </a:r>
              <a:r>
                <a:rPr lang="ru-RU" sz="2000" kern="1200" dirty="0" smtClean="0">
                  <a:latin typeface="Times New Roman" pitchFamily="18" charset="0"/>
                  <a:cs typeface="Times New Roman" pitchFamily="18" charset="0"/>
                </a:rPr>
                <a:t> по контролю за исполнением предписаний</a:t>
              </a:r>
            </a:p>
          </p:txBody>
        </p:sp>
        <p:sp>
          <p:nvSpPr>
            <p:cNvPr id="12" name="Полилиния 11"/>
            <p:cNvSpPr/>
            <p:nvPr/>
          </p:nvSpPr>
          <p:spPr>
            <a:xfrm rot="826696">
              <a:off x="3791501" y="4341898"/>
              <a:ext cx="777167" cy="155376"/>
            </a:xfrm>
            <a:custGeom>
              <a:avLst/>
              <a:gdLst>
                <a:gd name="connsiteX0" fmla="*/ 0 w 415482"/>
                <a:gd name="connsiteY0" fmla="*/ 6376 h 12753"/>
                <a:gd name="connsiteX1" fmla="*/ 415482 w 415482"/>
                <a:gd name="connsiteY1" fmla="*/ 6376 h 1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15482" h="12753">
                  <a:moveTo>
                    <a:pt x="0" y="6376"/>
                  </a:moveTo>
                  <a:lnTo>
                    <a:pt x="415482" y="6376"/>
                  </a:lnTo>
                </a:path>
              </a:pathLst>
            </a:custGeom>
            <a:noFill/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10054" tIns="-4011" rIns="210053" bIns="-4011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5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4213202" y="4469748"/>
              <a:ext cx="4883084" cy="828055"/>
            </a:xfrm>
            <a:custGeom>
              <a:avLst/>
              <a:gdLst>
                <a:gd name="connsiteX0" fmla="*/ 0 w 4883084"/>
                <a:gd name="connsiteY0" fmla="*/ 99689 h 996894"/>
                <a:gd name="connsiteX1" fmla="*/ 99689 w 4883084"/>
                <a:gd name="connsiteY1" fmla="*/ 0 h 996894"/>
                <a:gd name="connsiteX2" fmla="*/ 4783395 w 4883084"/>
                <a:gd name="connsiteY2" fmla="*/ 0 h 996894"/>
                <a:gd name="connsiteX3" fmla="*/ 4883084 w 4883084"/>
                <a:gd name="connsiteY3" fmla="*/ 99689 h 996894"/>
                <a:gd name="connsiteX4" fmla="*/ 4883084 w 4883084"/>
                <a:gd name="connsiteY4" fmla="*/ 897205 h 996894"/>
                <a:gd name="connsiteX5" fmla="*/ 4783395 w 4883084"/>
                <a:gd name="connsiteY5" fmla="*/ 996894 h 996894"/>
                <a:gd name="connsiteX6" fmla="*/ 99689 w 4883084"/>
                <a:gd name="connsiteY6" fmla="*/ 996894 h 996894"/>
                <a:gd name="connsiteX7" fmla="*/ 0 w 4883084"/>
                <a:gd name="connsiteY7" fmla="*/ 897205 h 996894"/>
                <a:gd name="connsiteX8" fmla="*/ 0 w 4883084"/>
                <a:gd name="connsiteY8" fmla="*/ 99689 h 996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83084" h="996894">
                  <a:moveTo>
                    <a:pt x="0" y="99689"/>
                  </a:moveTo>
                  <a:cubicBezTo>
                    <a:pt x="0" y="44632"/>
                    <a:pt x="44632" y="0"/>
                    <a:pt x="99689" y="0"/>
                  </a:cubicBezTo>
                  <a:lnTo>
                    <a:pt x="4783395" y="0"/>
                  </a:lnTo>
                  <a:cubicBezTo>
                    <a:pt x="4838452" y="0"/>
                    <a:pt x="4883084" y="44632"/>
                    <a:pt x="4883084" y="99689"/>
                  </a:cubicBezTo>
                  <a:lnTo>
                    <a:pt x="4883084" y="897205"/>
                  </a:lnTo>
                  <a:cubicBezTo>
                    <a:pt x="4883084" y="952262"/>
                    <a:pt x="4838452" y="996894"/>
                    <a:pt x="4783395" y="996894"/>
                  </a:cubicBezTo>
                  <a:lnTo>
                    <a:pt x="99689" y="996894"/>
                  </a:lnTo>
                  <a:cubicBezTo>
                    <a:pt x="44632" y="996894"/>
                    <a:pt x="0" y="952262"/>
                    <a:pt x="0" y="897205"/>
                  </a:cubicBezTo>
                  <a:lnTo>
                    <a:pt x="0" y="9968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41898" tIns="41898" rIns="41898" bIns="4189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35</a:t>
              </a:r>
              <a:r>
                <a:rPr lang="ru-RU" sz="2000" b="0" kern="1200" dirty="0" smtClean="0">
                  <a:latin typeface="Times New Roman" pitchFamily="18" charset="0"/>
                  <a:cs typeface="Times New Roman" pitchFamily="18" charset="0"/>
                </a:rPr>
                <a:t> по информации о возникновении угрозы причинения вреда жизни, здоровью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627784" y="254957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Виды проведенных проверок </a:t>
            </a:r>
            <a:endParaRPr lang="ru-RU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99534716"/>
              </p:ext>
            </p:extLst>
          </p:nvPr>
        </p:nvGraphicFramePr>
        <p:xfrm>
          <a:off x="107504" y="0"/>
          <a:ext cx="8928992" cy="6713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539552" y="404664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Подвергнуто проверкам хозяйствующих субъектов по видам деятельности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808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97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Итоги осуществления регионального государственного ветеринарного надзора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8 месяцев 2019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68101097"/>
              </p:ext>
            </p:extLst>
          </p:nvPr>
        </p:nvGraphicFramePr>
        <p:xfrm>
          <a:off x="0" y="1250067"/>
          <a:ext cx="9144000" cy="5607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10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4953532"/>
              </p:ext>
            </p:extLst>
          </p:nvPr>
        </p:nvGraphicFramePr>
        <p:xfrm>
          <a:off x="0" y="620688"/>
          <a:ext cx="9144000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4514"/>
            <a:ext cx="847841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Типичные нарушения, выявляемые при </a:t>
            </a: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проведении проверок</a:t>
            </a:r>
          </a:p>
        </p:txBody>
      </p:sp>
    </p:spTree>
    <p:extLst>
      <p:ext uri="{BB962C8B-B14F-4D97-AF65-F5344CB8AC3E}">
        <p14:creationId xmlns:p14="http://schemas.microsoft.com/office/powerpoint/2010/main" val="3719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9899" y="1278384"/>
            <a:ext cx="8948399" cy="120471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нарушения, за которые предусмотрена ответственность по статье 10.8 КоАП РФ «Нарушение ветеринарно-санитарных правил перевозки, пере-гона или убоя животных либо правил заготовки, переработки, хранения или реализации продуктов животноводства» – </a:t>
            </a:r>
            <a:r>
              <a:rPr lang="ru-RU" dirty="0" smtClean="0">
                <a:solidFill>
                  <a:srgbClr val="FF0000"/>
                </a:solidFill>
              </a:rPr>
              <a:t>46,6 %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-16396" y="0"/>
            <a:ext cx="9160396" cy="6858000"/>
            <a:chOff x="-16396" y="0"/>
            <a:chExt cx="9160396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-16396" y="0"/>
              <a:ext cx="9160396" cy="98072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16396" y="6569968"/>
              <a:ext cx="9160396" cy="28803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-81136"/>
            <a:ext cx="8964488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Анализ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результатов надзорной деятельности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по наиболее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часто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выявляемым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нарушениями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0405" y="2715490"/>
            <a:ext cx="8952947" cy="101566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нарушения, за которые предусмотрена ответственность по статье 10.6 КоАП РФ «Нарушение правил карантина животных или других </a:t>
            </a:r>
            <a:r>
              <a:rPr lang="ru-RU" sz="2000" dirty="0" err="1" smtClean="0"/>
              <a:t>ветери</a:t>
            </a:r>
            <a:r>
              <a:rPr lang="ru-RU" sz="2000" dirty="0" smtClean="0"/>
              <a:t>-</a:t>
            </a:r>
            <a:r>
              <a:rPr lang="ru-RU" sz="2000" dirty="0" err="1" smtClean="0"/>
              <a:t>нарно</a:t>
            </a:r>
            <a:r>
              <a:rPr lang="ru-RU" sz="2000" dirty="0" smtClean="0"/>
              <a:t>-санитарных </a:t>
            </a:r>
            <a:r>
              <a:rPr lang="ru-RU" sz="2000" dirty="0"/>
              <a:t>правил» – </a:t>
            </a:r>
            <a:r>
              <a:rPr lang="ru-RU" sz="2000" dirty="0" smtClean="0">
                <a:solidFill>
                  <a:srgbClr val="FF0000"/>
                </a:solidFill>
              </a:rPr>
              <a:t>27,9 </a:t>
            </a:r>
            <a:r>
              <a:rPr lang="ru-RU" sz="2000" dirty="0">
                <a:solidFill>
                  <a:srgbClr val="FF0000"/>
                </a:solidFill>
              </a:rPr>
              <a:t>%</a:t>
            </a:r>
            <a:r>
              <a:rPr lang="ru-RU" sz="2000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560" y="3905893"/>
            <a:ext cx="8948879" cy="1323439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нарушения, за которые предусмотрена ответственность по статье 14.43 КоАП РФ «Нарушение изготовителем, исполнителем (лицом, выполняющим функции иностранного изготовителя), продавцом требований технических регламентов» – 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18,09 </a:t>
            </a:r>
            <a:r>
              <a:rPr lang="ru-RU" sz="2000" dirty="0">
                <a:solidFill>
                  <a:srgbClr val="FF0000"/>
                </a:solidFill>
              </a:rPr>
              <a:t>%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97560" y="5384779"/>
            <a:ext cx="8966627" cy="707886"/>
          </a:xfrm>
          <a:prstGeom prst="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/>
              <a:t>нарушения, за которые предусмотрена ответственность по статье 19.5.8 КоАП РФ «Невыполнение в срок законного предписания» – </a:t>
            </a:r>
            <a:r>
              <a:rPr lang="ru-RU" sz="2000" dirty="0" smtClean="0">
                <a:solidFill>
                  <a:srgbClr val="FF0000"/>
                </a:solidFill>
              </a:rPr>
              <a:t>7,3 </a:t>
            </a:r>
            <a:r>
              <a:rPr lang="ru-RU" sz="2000" dirty="0">
                <a:solidFill>
                  <a:srgbClr val="FF0000"/>
                </a:solidFill>
              </a:rPr>
              <a:t>% </a:t>
            </a:r>
          </a:p>
        </p:txBody>
      </p:sp>
    </p:spTree>
    <p:extLst>
      <p:ext uri="{BB962C8B-B14F-4D97-AF65-F5344CB8AC3E}">
        <p14:creationId xmlns:p14="http://schemas.microsoft.com/office/powerpoint/2010/main" val="7938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-16396" y="0"/>
            <a:ext cx="9160396" cy="126876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58" y="404664"/>
            <a:ext cx="8964488" cy="1191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Проводимый анализ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показывает, что основными причинами несоблюдения обязательных требований хозяйствующими субъектами являются:</a:t>
            </a:r>
            <a:b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54B-2165-475E-902A-4AE4CCF7CBB6}" type="slidenum">
              <a:rPr lang="ru-RU" smtClean="0"/>
              <a:t>9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1939196"/>
              </p:ext>
            </p:extLst>
          </p:nvPr>
        </p:nvGraphicFramePr>
        <p:xfrm>
          <a:off x="0" y="5013176"/>
          <a:ext cx="9144000" cy="18448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0"/>
              </a:tblGrid>
              <a:tr h="1844824">
                <a:tc>
                  <a:txBody>
                    <a:bodyPr/>
                    <a:lstStyle/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участвуют в проводимых разработчиками облачного решения </a:t>
                      </a:r>
                      <a:r>
                        <a:rPr lang="ru-RU" sz="18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вебинарах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выполняют учебные и тестовые задания;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направляют в службу технической поддержки предложения по улучшению работы облачного решения;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49580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вносят актуальную информацию о поднадзорных объектах.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446194"/>
              </p:ext>
            </p:extLst>
          </p:nvPr>
        </p:nvGraphicFramePr>
        <p:xfrm>
          <a:off x="0" y="3789040"/>
          <a:ext cx="914400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Должностные лица управления ветеринарии Новосибирской области принимают участие в освоении предложенного типового облачного решения, обеспечивающего автоматизацию основных процессов при реализации контрольно-надзорных функций ТОР КНД  </a:t>
                      </a:r>
                      <a:r>
                        <a:rPr lang="ru-RU" sz="1800" dirty="0" err="1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Минкомсвязи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Росси: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72414"/>
              </p:ext>
            </p:extLst>
          </p:nvPr>
        </p:nvGraphicFramePr>
        <p:xfrm>
          <a:off x="0" y="1123946"/>
          <a:ext cx="9144000" cy="2593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244907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игнорирование хозяйствующими субъектами обязательных требований, установленных нормативными документами;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отсутствие необходимых условий для осуществления деятельности хозяйствующих субъектов;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отсутствие у хозяйствующих субъектов квалифицированного персонала;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449580" algn="just"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недостаточное финансовое обеспечение деятельности хозяйствующих субъектов; 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недостаточная осведомленность о содержании, значении и применении нормативных документов РФ и ЕАЭС в области ветеринарии. 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b="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8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В НСО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В НСО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В НСО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УВ НСО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2006</TotalTime>
  <Words>1044</Words>
  <Application>Microsoft Office PowerPoint</Application>
  <PresentationFormat>Экран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Воздушный поток</vt:lpstr>
      <vt:lpstr>Тема Office</vt:lpstr>
      <vt:lpstr>1_Тема Office</vt:lpstr>
      <vt:lpstr>2_Тема Office</vt:lpstr>
      <vt:lpstr>3_Тема Office</vt:lpstr>
      <vt:lpstr>УПРАВЛЕНИЕ ВЕТЕРИНАРИИ НОВОСИБИРСКОЙ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Анализ результатов надзорной деятельности по наиболее часто выявляемым нарушениями  </vt:lpstr>
      <vt:lpstr>Проводимый анализ выявленных нарушений показывает, что основными причинами несоблюдения обязательных требований хозяйствующими субъектами являются:  </vt:lpstr>
      <vt:lpstr>В рамках исполнения ст. 8.2 Федерального закона №294-ФЗ начальником управления ветеринарии Новосибирской области приказом от 29.12.2018г. № 270 утверждена «Программа профилактики нарушений юридическими лицами и индивидуальными предпринимателями обязательных требований в сфере ветеринарии на 2019год»:</vt:lpstr>
      <vt:lpstr>Презентация PowerPoint</vt:lpstr>
      <vt:lpstr>Презентация PowerPoint</vt:lpstr>
      <vt:lpstr>За 8 месяцев текучего года  рассмотрено 202 обращения граждан</vt:lpstr>
      <vt:lpstr>В целях профилактики нарушений ветеринарного законодательства рекомендуем хозяйствующим субъектам прежде всего 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УПРАВЛЕНИЕ ВЕТЕРИНАРИИ КРАСНОДАРСКОГО КРАЯ</dc:title>
  <dc:creator>Бобров В.А.</dc:creator>
  <cp:lastModifiedBy>Минаков Алексей Николаевич</cp:lastModifiedBy>
  <cp:revision>190</cp:revision>
  <cp:lastPrinted>2019-09-23T10:00:08Z</cp:lastPrinted>
  <dcterms:created xsi:type="dcterms:W3CDTF">2017-09-19T07:12:33Z</dcterms:created>
  <dcterms:modified xsi:type="dcterms:W3CDTF">2019-09-30T08:52:07Z</dcterms:modified>
</cp:coreProperties>
</file>