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7" r:id="rId2"/>
    <p:sldId id="262" r:id="rId3"/>
    <p:sldId id="299" r:id="rId4"/>
    <p:sldId id="286" r:id="rId5"/>
    <p:sldId id="300" r:id="rId6"/>
    <p:sldId id="301" r:id="rId7"/>
    <p:sldId id="302" r:id="rId8"/>
    <p:sldId id="304" r:id="rId9"/>
    <p:sldId id="305" r:id="rId10"/>
    <p:sldId id="306" r:id="rId11"/>
    <p:sldId id="283" r:id="rId12"/>
    <p:sldId id="288" r:id="rId13"/>
    <p:sldId id="277" r:id="rId14"/>
    <p:sldId id="285" r:id="rId15"/>
    <p:sldId id="266" r:id="rId16"/>
    <p:sldId id="282" r:id="rId17"/>
    <p:sldId id="287" r:id="rId18"/>
    <p:sldId id="289" r:id="rId19"/>
    <p:sldId id="27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5" r:id="rId28"/>
    <p:sldId id="27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8" autoAdjust="0"/>
  </p:normalViewPr>
  <p:slideViewPr>
    <p:cSldViewPr snapToGrid="0">
      <p:cViewPr varScale="1">
        <p:scale>
          <a:sx n="100" d="100"/>
          <a:sy n="100" d="100"/>
        </p:scale>
        <p:origin x="2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3662598796552E-2"/>
          <c:y val="6.1575338796936101E-2"/>
          <c:w val="0.69788202278421319"/>
          <c:h val="0.924252216168092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</a:sp3d>
          </c:spPr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cat>
            <c:strRef>
              <c:f>Лист1!$A$2:$A$4</c:f>
              <c:strCache>
                <c:ptCount val="3"/>
                <c:pt idx="0">
                  <c:v>Юридические лица</c:v>
                </c:pt>
                <c:pt idx="1">
                  <c:v>Индивидуальные предприниматели</c:v>
                </c:pt>
                <c:pt idx="2">
                  <c:v>Физические лица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12063</c:v>
                </c:pt>
                <c:pt idx="1">
                  <c:v>8313</c:v>
                </c:pt>
                <c:pt idx="2">
                  <c:v>48284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 rot="0" vert="horz"/>
          <a:lstStyle/>
          <a:p>
            <a: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3.6421974944871226E-2"/>
          <c:w val="0.45231067676565562"/>
          <c:h val="0.40391343942415636"/>
        </c:manualLayout>
      </c:layout>
      <c:overlay val="0"/>
      <c:txPr>
        <a:bodyPr rot="0" vert="horz"/>
        <a:lstStyle/>
        <a:p>
          <a:pPr>
            <a:def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3141777141544E-2"/>
          <c:y val="1.7392950881139856E-2"/>
          <c:w val="0.91224033188203779"/>
          <c:h val="0.761031496062992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ВСД на бланках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518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026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657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530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463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168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032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1518026</c:v>
                </c:pt>
                <c:pt idx="1">
                  <c:v>657530</c:v>
                </c:pt>
                <c:pt idx="2">
                  <c:v>463609</c:v>
                </c:pt>
                <c:pt idx="3" formatCode="#,##0">
                  <c:v>168032</c:v>
                </c:pt>
                <c:pt idx="4" formatCode="#,##0">
                  <c:v>3176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электронные ВСД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127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889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602256659516364E-2"/>
                  <c:y val="-8.68987626546680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360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471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946690896638193E-2"/>
                  <c:y val="-9.642257217847768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088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606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066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236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30 882 783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127889</c:v>
                </c:pt>
                <c:pt idx="1">
                  <c:v>1360471</c:v>
                </c:pt>
                <c:pt idx="2">
                  <c:v>4088606</c:v>
                </c:pt>
                <c:pt idx="3">
                  <c:v>16066236</c:v>
                </c:pt>
                <c:pt idx="4">
                  <c:v>30882783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Справка на молоко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29</c:v>
                </c:pt>
                <c:pt idx="3">
                  <c:v>3132</c:v>
                </c:pt>
                <c:pt idx="4" formatCode="#,##0">
                  <c:v>5195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667456"/>
        <c:axId val="283667848"/>
      </c:lineChart>
      <c:catAx>
        <c:axId val="2836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3667848"/>
        <c:crosses val="autoZero"/>
        <c:auto val="1"/>
        <c:lblAlgn val="ctr"/>
        <c:lblOffset val="100"/>
        <c:noMultiLvlLbl val="0"/>
      </c:catAx>
      <c:valAx>
        <c:axId val="28366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667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0.28329</cdr:x>
      <cdr:y>0.49704</cdr:y>
    </cdr:from>
    <cdr:to>
      <cdr:x>0.51685</cdr:x>
      <cdr:y>0.60651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83081" y="2595051"/>
          <a:ext cx="1470035" cy="571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73,4%</a:t>
          </a:r>
          <a:endParaRPr lang="ru-RU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0.13034</cdr:x>
      <cdr:y>0.68402</cdr:y>
    </cdr:from>
    <cdr:to>
      <cdr:x>0.25393</cdr:x>
      <cdr:y>0.73136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83921" y="3523489"/>
          <a:ext cx="83820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0.54418</cdr:x>
      <cdr:y>0.43302</cdr:y>
    </cdr:from>
    <cdr:to>
      <cdr:x>0.79177</cdr:x>
      <cdr:y>0.53588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25166" y="2260812"/>
          <a:ext cx="1558315" cy="537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10,8%</a:t>
          </a:r>
          <a:endParaRPr lang="ru-RU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0.477</cdr:x>
      <cdr:y>0.30552</cdr:y>
    </cdr:from>
    <cdr:to>
      <cdr:x>0.69008</cdr:x>
      <cdr:y>0.4162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02281" y="1595148"/>
          <a:ext cx="1341179" cy="577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15,8%</a:t>
          </a:r>
          <a:endParaRPr lang="ru-RU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0.33034</cdr:x>
      <cdr:y>0.42367</cdr:y>
    </cdr:from>
    <cdr:to>
      <cdr:x>0.46517</cdr:x>
      <cdr:y>0.60118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240281" y="21823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4A140-6D43-4F85-86B4-CAFE90831CF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1707-26D6-4721-B056-6A26C4D0D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9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9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заявлениям хозяйствующих субъектов реквизиты доступа для самостоятельной  работы в ФГИС «Меркурий» и гашения входящих электронных ветеринарных сопроводительных документов предоставлены</a:t>
            </a:r>
            <a:r>
              <a:rPr lang="ru-RU" baseline="0" dirty="0" smtClean="0"/>
              <a:t> </a:t>
            </a:r>
            <a:r>
              <a:rPr lang="ru-RU" dirty="0" smtClean="0"/>
              <a:t> 9884  хозяйствующим субъектам.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3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</a:t>
            </a:r>
            <a:r>
              <a:rPr lang="ru-RU" baseline="0" dirty="0" smtClean="0"/>
              <a:t> этим всем учреждениям, подведомственным управлению ветеринарии Новосибирской области,  их уполномоченным лицам было сделано указание производить оформление документов только с подтвержденных площадках.</a:t>
            </a:r>
          </a:p>
          <a:p>
            <a:r>
              <a:rPr lang="ru-RU" baseline="0" dirty="0" smtClean="0"/>
              <a:t>Необходимость подтверждения площадки  в том числе касается хозяйствующих субъектов, которые самостоятельно сертифицируют продукцию. Неподтвержденная площадка будет удалена из Реестра и оформление </a:t>
            </a:r>
            <a:r>
              <a:rPr lang="ru-RU" baseline="0" dirty="0" err="1" smtClean="0"/>
              <a:t>эВСД</a:t>
            </a:r>
            <a:r>
              <a:rPr lang="ru-RU" baseline="0" dirty="0" smtClean="0"/>
              <a:t> с этой площадки и в адрес этой площадки станет не возможным. </a:t>
            </a:r>
          </a:p>
          <a:p>
            <a:r>
              <a:rPr lang="ru-RU" baseline="0" dirty="0" smtClean="0"/>
              <a:t>В связи с этим, при осуществлении ветеринарной сертификации в ближайшее время необходимо проверить статус площадки с которой производится оформление документов.</a:t>
            </a:r>
          </a:p>
          <a:p>
            <a:r>
              <a:rPr lang="ru-RU" baseline="0" dirty="0" smtClean="0"/>
              <a:t>Для этого необходимо активировать наименование предприятия, после чего будет предоставлена </a:t>
            </a:r>
            <a:r>
              <a:rPr lang="ru-RU" baseline="0" dirty="0" err="1" smtClean="0"/>
              <a:t>инфорация</a:t>
            </a:r>
            <a:r>
              <a:rPr lang="ru-RU" baseline="0" dirty="0" smtClean="0"/>
              <a:t> о предприятии, где и можно посмотреть статус предприятия. Статус должен быть – подтвержден. </a:t>
            </a:r>
          </a:p>
          <a:p>
            <a:r>
              <a:rPr lang="ru-RU" baseline="0" dirty="0" smtClean="0"/>
              <a:t>Если статус предприятия </a:t>
            </a:r>
            <a:r>
              <a:rPr lang="ru-RU" baseline="0" dirty="0" err="1" smtClean="0"/>
              <a:t>несинхронизирован</a:t>
            </a:r>
            <a:r>
              <a:rPr lang="ru-RU" baseline="0" dirty="0" smtClean="0"/>
              <a:t> или исключен, необходимо в срочном порядке подавать заявление или в РСХН или в УВ НСО или в управления ветеринарии районов области с просьбой о подтверждении площадки..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начала реализации приказа Минсельхоза России от 17.07.2014 № 281, т.е. в период с 01 сентября 2015 года по 31 августа 2019 года в Новосибирской области оформлено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56,2 млн. ЭВСД,  в том числе  30,9 млн. ЭВСД в текущем году.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 сейчас оформляется свыше 180 тысяч электронных ветеринарных сертификатов.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33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текущем году государственная ветеринарная служба приступила к использованию системы с целью мониторинга эпизоотической и пищевой безопасности товаров, производимых на территории области и находящихся в обороте. Система позволяет выявлять недобросовестных товаропроизводителей, контролировать  соблюдение участниками оборота условий и сроков хранения продукции. Также в конечных пунктах реализации или потребления очень часто выявляются случаи не гашения входящих ВСД, что нарушает требуемую систему </a:t>
            </a:r>
            <a:r>
              <a:rPr lang="ru-RU" dirty="0" err="1" smtClean="0"/>
              <a:t>прослеживаемости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Только за август 2019 года по Новосибирской области было приостановлено или аннулировано 33 уполномоченных лиц хозяйствующих субъектов. При этом применяется блокировка прав на срок до 6 месяцев.</a:t>
            </a:r>
          </a:p>
          <a:p>
            <a:r>
              <a:rPr lang="ru-RU" dirty="0" smtClean="0"/>
              <a:t>Всего с начала 2019 года приостановлена регистрация в ФГИС «Меркурий» 48 уполномоченных лиц хозяйствующих субъектов, в том числе 29 - за оформление </a:t>
            </a:r>
            <a:r>
              <a:rPr lang="ru-RU" dirty="0" err="1" smtClean="0"/>
              <a:t>эВСД</a:t>
            </a:r>
            <a:r>
              <a:rPr lang="ru-RU" dirty="0" smtClean="0"/>
              <a:t> на продукцию с истекшими сроками годности.</a:t>
            </a:r>
          </a:p>
          <a:p>
            <a:endParaRPr lang="ru-RU" dirty="0" smtClean="0"/>
          </a:p>
          <a:p>
            <a:r>
              <a:rPr lang="ru-RU" dirty="0" smtClean="0"/>
              <a:t>Предлагаю остановиться на каждом из рассматриваемых оснований, которые послужили поводом для блокировки.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текущем году государственная ветеринарная служба приступила к использованию системы с целью мониторинга эпизоотической и пищевой безопасности товаров, производимых на территории области и находящихся в обороте. Система позволяет выявлять недобросовестных товаропроизводителей, контролировать  соблюдение участниками оборота условий и сроков хранения продукции. Также в конечных пунктах реализации или потребления очень часто выявляются случаи не гашения входящих ВСД, что нарушает требуемую систему </a:t>
            </a:r>
            <a:r>
              <a:rPr lang="ru-RU" dirty="0" err="1" smtClean="0"/>
              <a:t>прослеживаемости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 01 июля 2019 года наряду с введением новых сертифицируемых товаров было прекращено действие </a:t>
            </a:r>
            <a:r>
              <a:rPr lang="ru-RU" baseline="0" dirty="0" smtClean="0"/>
              <a:t>моратория на применение мер административного воздействия в отношении лиц, нарушающих требования обязательной электронной ветеринарной сертификации. В данном случае применяется Статья 10.8. Нарушение 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 ("Кодекс Российской Федерации об административных правонарушениях" от 30.12.2001 N 195-ФЗ (ред. от 07.03.2018))</a:t>
            </a:r>
          </a:p>
          <a:p>
            <a:endParaRPr lang="ru-RU" baseline="0" dirty="0" smtClean="0"/>
          </a:p>
          <a:p>
            <a:r>
              <a:rPr lang="ru-RU" dirty="0" smtClean="0"/>
              <a:t>В таких случаях хозяйствующим субъектам выносятся предостережения о недопустимости дальнейших правонарушений. В случаях грубых нарушений – инициируются надзорные мероприятия, уполномоченным лицам блокируется доступ к системам. </a:t>
            </a:r>
          </a:p>
          <a:p>
            <a:r>
              <a:rPr lang="ru-RU" dirty="0" smtClean="0"/>
              <a:t>С 01 июля 2019 года наряду с введением новых сертифицируемых товаров был прекращен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Во-первых</a:t>
            </a:r>
          </a:p>
          <a:p>
            <a:r>
              <a:rPr lang="ru-RU" dirty="0" smtClean="0"/>
              <a:t> - Оформление </a:t>
            </a:r>
            <a:r>
              <a:rPr lang="ru-RU" dirty="0" err="1" smtClean="0"/>
              <a:t>эВСД</a:t>
            </a:r>
            <a:r>
              <a:rPr lang="ru-RU" dirty="0" smtClean="0"/>
              <a:t>, на оформление которых отсутствуют полномочия.</a:t>
            </a:r>
          </a:p>
          <a:p>
            <a:r>
              <a:rPr lang="ru-RU" dirty="0" smtClean="0"/>
              <a:t>В соответствии с законом о ветеринарии в настоящее время право ветеринарной сертификации товаров предоставлено трем категориям уполномоченных лиц:</a:t>
            </a:r>
          </a:p>
          <a:p>
            <a:r>
              <a:rPr lang="ru-RU" dirty="0" smtClean="0"/>
              <a:t>1.	Специалистам государственной ветеринарной службы</a:t>
            </a:r>
          </a:p>
          <a:p>
            <a:r>
              <a:rPr lang="ru-RU" dirty="0" smtClean="0"/>
              <a:t>2.	Аттестованным специалистам</a:t>
            </a:r>
          </a:p>
          <a:p>
            <a:r>
              <a:rPr lang="ru-RU" dirty="0" smtClean="0"/>
              <a:t>3.	Уполномоченным лицам хозяйствующих субъектам. </a:t>
            </a:r>
          </a:p>
          <a:p>
            <a:r>
              <a:rPr lang="ru-RU" dirty="0" smtClean="0"/>
              <a:t>Для всех категорий, в зависимости от степени биологического риска, утверждены перечни товаров, на которые они вправе оформлять ВСД. </a:t>
            </a:r>
          </a:p>
          <a:p>
            <a:r>
              <a:rPr lang="ru-RU" dirty="0" smtClean="0"/>
              <a:t>На все товары, в том числе с высокой степенью биологического риска имеют право оформлять только государственные ветеринарные врачи. На товары среднего биологического риска – аттестованные специалисты. И на товары низкого биологического риска – уполномоченные лица хозяйствующих субъектов.</a:t>
            </a:r>
          </a:p>
          <a:p>
            <a:r>
              <a:rPr lang="ru-RU" dirty="0" smtClean="0"/>
              <a:t>Для аттестованных специалистов и уполномоченных лиц ХС, также обязательно выполнение ряда условий. </a:t>
            </a:r>
          </a:p>
          <a:p>
            <a:r>
              <a:rPr lang="ru-RU" dirty="0" smtClean="0"/>
              <a:t>В случае, если будет предпринята попытка оформления документов в нарушение предъявляемых требований и условий - в лучшем случае документ будет перенаправлен в </a:t>
            </a:r>
            <a:r>
              <a:rPr lang="ru-RU" dirty="0" err="1" smtClean="0"/>
              <a:t>госветслужбу</a:t>
            </a:r>
            <a:r>
              <a:rPr lang="ru-RU" dirty="0" smtClean="0"/>
              <a:t>, в худшем – случай будет выявлен и специалист будет заблокирован.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4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Оформление </a:t>
            </a:r>
            <a:r>
              <a:rPr lang="ru-RU" dirty="0" err="1" smtClean="0"/>
              <a:t>эВСД</a:t>
            </a:r>
            <a:r>
              <a:rPr lang="ru-RU" dirty="0" smtClean="0"/>
              <a:t> на продукцию с истекшим сроком годности для реализации в пищу людям, Это самая распространенная ошибка, 23 случая блокировки только за август.</a:t>
            </a:r>
          </a:p>
          <a:p>
            <a:r>
              <a:rPr lang="ru-RU" dirty="0" smtClean="0"/>
              <a:t>Привожу пример: 25.09.2019 </a:t>
            </a:r>
            <a:r>
              <a:rPr lang="ru-RU" dirty="0" err="1" smtClean="0"/>
              <a:t>ХСом</a:t>
            </a:r>
            <a:r>
              <a:rPr lang="ru-RU" dirty="0" smtClean="0"/>
              <a:t> был оформлен </a:t>
            </a:r>
            <a:r>
              <a:rPr lang="ru-RU" dirty="0" err="1" smtClean="0"/>
              <a:t>эВСД</a:t>
            </a:r>
            <a:r>
              <a:rPr lang="ru-RU" dirty="0" smtClean="0"/>
              <a:t> на тефтели сроком годности до 20.09.2019 года.</a:t>
            </a:r>
          </a:p>
          <a:p>
            <a:r>
              <a:rPr lang="ru-RU" dirty="0" smtClean="0"/>
              <a:t>Данная продукция направлялась в муниципальное образовательное учреждение. Документ был погашен.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0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Внесение в </a:t>
            </a:r>
            <a:r>
              <a:rPr lang="ru-RU" dirty="0" err="1" smtClean="0"/>
              <a:t>эВСД</a:t>
            </a:r>
            <a:r>
              <a:rPr lang="ru-RU" dirty="0" smtClean="0"/>
              <a:t> данных не позволяющих идентифицировать продукцию (товары в ассортименте)</a:t>
            </a:r>
          </a:p>
          <a:p>
            <a:r>
              <a:rPr lang="ru-RU" dirty="0" smtClean="0"/>
              <a:t>Привожу пример: </a:t>
            </a:r>
            <a:r>
              <a:rPr lang="ru-RU" dirty="0" err="1" smtClean="0"/>
              <a:t>ХСом</a:t>
            </a:r>
            <a:r>
              <a:rPr lang="ru-RU" dirty="0" smtClean="0"/>
              <a:t> сформирован номенклатурный справочник без указания конкретного оформляемого товара. С 01 февраля номенклатурный справочник должен формироваться по 4 уровням, т.е. с учетом типа продукции, ее вида и наименования. Справочник должен формироваться на каждое отдельно SCU товара, в соответствии с номенклатурой производимой продукции. При оформлении документов на товары в ассортименте также применяется блокировка  уполномоченного лица.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75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Внесение недостоверных данных о происхождении подконтрольных товаров</a:t>
            </a:r>
          </a:p>
          <a:p>
            <a:r>
              <a:rPr lang="ru-RU" dirty="0" smtClean="0"/>
              <a:t>Здесь можно приводить несколько возможных вариантов.</a:t>
            </a:r>
          </a:p>
          <a:p>
            <a:r>
              <a:rPr lang="ru-RU" dirty="0" smtClean="0"/>
              <a:t>1.	Формирование производственного документа на выпускаемую продукция без указания списываемого сырья (такое допускается только в случаях производства, например: при производстве молока не списываем коров, при производстве </a:t>
            </a:r>
            <a:r>
              <a:rPr lang="ru-RU" dirty="0" err="1" smtClean="0"/>
              <a:t>яйц</a:t>
            </a:r>
            <a:r>
              <a:rPr lang="ru-RU" dirty="0" smtClean="0"/>
              <a:t> – кур, не списываем корову – когда оформляем производственный сертификат на теленка, не списываем поля, когда оформляем фуражное зерно, практически во всех во всех остальных случаях – необходимо вносить информацию об использованном сырье)</a:t>
            </a:r>
          </a:p>
          <a:p>
            <a:r>
              <a:rPr lang="ru-RU" dirty="0" smtClean="0"/>
              <a:t>2.	Формирование производственного сертификата на выпускаемую продукция с указанием не соответствующего сырья. Пример -  выписывают шашлык куриный, списывают свинину или говядину, или наоборот.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6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Дата оформления </a:t>
            </a:r>
            <a:r>
              <a:rPr lang="ru-RU" dirty="0" err="1" smtClean="0"/>
              <a:t>эВСД</a:t>
            </a:r>
            <a:r>
              <a:rPr lang="ru-RU" dirty="0" smtClean="0"/>
              <a:t> ранее даты производства партии подконтрольного товара.</a:t>
            </a:r>
          </a:p>
          <a:p>
            <a:r>
              <a:rPr lang="ru-RU" dirty="0" smtClean="0"/>
              <a:t>Пример приведен на слайде.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03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01 июля 2019 года наряду с введением новых сертифицируемых товаров было прекращено действие моратория на применение мер административного воздействия в отношении лиц, нарушающих требования обязательной электронной ветеринарной сертификации. В данном случае применяется Статья 10.8. Нарушение 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 ("Кодекс Российской Федерации об административных правонарушениях" от 30.12.2001 N 195-ФЗ (ред. от 07.03.2018))</a:t>
            </a:r>
          </a:p>
          <a:p>
            <a:endParaRPr lang="ru-RU" dirty="0" smtClean="0"/>
          </a:p>
          <a:p>
            <a:r>
              <a:rPr lang="ru-RU" dirty="0" smtClean="0"/>
              <a:t>В таких случаях хозяйствующим субъектам выносятся предостережения о недопустимости дальнейших правонарушений. В случаях грубых нарушений – инициируются надзорные мероприятия.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3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принятыми нормативно-правовыми актами на территории Российской Федерации с 1 июля 2018 года вступила в силу обязательная электронная ветеринарная сертификация.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9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Предложение в решение: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расширением перечня пищевых продуктов, подлежащих электронной ветеринарной сертификации (готовая молочная продукция, мороженное,  рыба и морепродукты и др.) с 1 июля 2019 года рекомендовать предприятиям – производителям указанной продукции провести мероприятия по интеграции собственных систем учёта предприятий с ФГИС «Меркурий».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0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электронной ветеринарной сертификации подлежит более 20 групп товаров.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1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С 01 июля 19 года дополнительно введена ветеринарная сертификация на сухое и сгущенное молоко, твердые сыры, сливочное масло.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5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01 ноября сертификация вводится на всю переработанную молочную продукцию, включая молоко пастеризованное, кисломолочные продукты, творог и молодые сыры.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6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ветеринарная сертификации осуществляется посредством федеральной государственной информационной системы «Меркурий».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обеспечивает прозрачность оборота сырья и продукции при перемещении по территории Российской Федерации с учётом её дробления с целью своевременного выявления контрафакта, а также поиска и отзыва из оборота опасной и некачественной продукции.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8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содержит информацию о каждом этапе жизненного цикла и перемещения продукции животного происхождения.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Сертификация товаров осуществляется при: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производстве партии подконтрольного товара;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перемещении (перевозке) подконтрольного;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переходе права собственности на подконтрольный товар.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участниками электронной ветеринарной сертификация должны быть абсолютно ВСЕ хозяйствующие субъекты, осуществляющие деятельность, связанную с разведением и выращиванием животных, переработкой, хранением и реализацией продукции животного происхождения (в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ЛПХ, КФХ, фермы – производители животных и поставщики сырья, предприятия пищевой и перерабатывающей промышленности, предприятия по хранению продукции, предприятия торговли и общественного питания).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0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настоящему времени в Новосибирской области в системе зарегистрировано около 90 тысяч хозяйствующих субъектов, из них юридических лиц – 15,8 %  (14168), индивидуальных предпринимателей – 10,8%  (9673), 73,4% (65929) - физических лиц, в том числе граждане - владельцы личных подсобных хозяйства.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только чуть более 22,2% из них подтверждены, Причем подтверждённых юридических лиц – более 65%, индивидуальных предпринимателей – более 71%, а физических лиц – только 8%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2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конца августа в системе было зарегистрировано свыше 68 тысяч площадок, основная масса из них была не подтверждена. В результате обновления за одну ночь из системы было удалено более 45 тысяч неподтвержденных площадок. Поскольку </a:t>
            </a:r>
            <a:r>
              <a:rPr lang="ru-RU" dirty="0" err="1" smtClean="0"/>
              <a:t>Россельхознадзором</a:t>
            </a:r>
            <a:r>
              <a:rPr lang="ru-RU" dirty="0" smtClean="0"/>
              <a:t> было принято снести все площадки на которых не велась в системе хозяйственная деятельность более 1,5 месяцев, в их число попали практически все учреждения образования (которые в этот период были на каникулах). И сотрудникам ветеринарных служб всех районов пришлось в спешном порядке, до 1-го сентября восстанавливать все данные.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 настоящему времени в</a:t>
            </a:r>
            <a:r>
              <a:rPr lang="ru-RU" baseline="0" dirty="0" smtClean="0"/>
              <a:t> системе зарегистрировано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свыше 37 тысяч поднадзорных объектов, т.е. фактических мест осуществления деятельности. Подтверждено только 80% - это достаточно много. Однако по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20 оставшимся процентам – в ближайшее время если они не будут подтверждены – будут также удалены при обновлении системы.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707-26D6-4721-B056-6A26C4D0D19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3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B749-B4A0-4117-9DF0-12C5923F4F2C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2706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40E3-53B3-472F-9421-26402D22A40B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2618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F8C9-12DD-472C-BB85-62B9026C235B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068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525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9901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FA7E-5BFD-47D8-AE64-BD5E99F2C0C4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5723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ADAD-763B-4FF1-B6B2-91B6D5E02EAD}" type="datetime1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6483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24E-5F15-4AEC-A82C-B5B81380FD18}" type="datetime1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9881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86E-4958-4033-A5A3-592F1778E280}" type="datetime1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0077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D252-5E36-4BAA-8172-0DC2B230E502}" type="datetime1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1613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4CF-4ECD-4B9B-972F-32ECCCBD7280}" type="datetime1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5538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2F3E-33C9-4A05-850A-C7F1C8F7B721}" type="datetime1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69337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1C6E-3CD4-4C6E-802E-DDDC59874F1D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B8F7-99A8-48AE-8B04-72A10338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9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d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et.nso.ru/page/366" TargetMode="External"/><Relationship Id="rId2" Type="http://schemas.openxmlformats.org/officeDocument/2006/relationships/hyperlink" Target="mailto:mercury@fsvps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hyperlink" Target="mailto:veterinar@nso.r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mtm@nso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egulation.gov.ru/projects#npa=714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0"/>
            <a:ext cx="12192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 noGrp="1"/>
          </p:cNvSpPr>
          <p:nvPr>
            <p:ph type="ctrTitle"/>
          </p:nvPr>
        </p:nvSpPr>
        <p:spPr>
          <a:xfrm>
            <a:off x="3429000" y="3159365"/>
            <a:ext cx="8747760" cy="255563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/>
            <a:scene3d>
              <a:camera prst="orthographicFront">
                <a:rot lat="0" lon="21299983" rev="0"/>
              </a:camera>
              <a:lightRig rig="threePt" dir="t"/>
            </a:scene3d>
            <a:sp3d extrusionH="57150" contourW="12700">
              <a:bevelT w="38100" h="38100"/>
              <a:contourClr>
                <a:srgbClr val="0070C0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Руководство по соблюдению обязательных требований при осуществлению 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электронной ветеринарной сертификации в Новосибирской области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960620" y="6311457"/>
            <a:ext cx="2783840" cy="512762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138" y="6292034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Новосибирск, 2019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2192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Управление ветеринарии Новосибирской области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2" descr="АИС «Меркурий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4" y="3419019"/>
            <a:ext cx="2799226" cy="32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12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235806"/>
              </p:ext>
            </p:extLst>
          </p:nvPr>
        </p:nvGraphicFramePr>
        <p:xfrm>
          <a:off x="109182" y="1514902"/>
          <a:ext cx="1181896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11"/>
                <a:gridCol w="5755786"/>
                <a:gridCol w="4790364"/>
              </a:tblGrid>
              <a:tr h="6369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01.07.2019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01.07.2019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ГРУППА 21 - РАЗНЫЕ ПИЩЕВЫЕ ПРОДУКТЫ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Супы и бульоны готовые и заготовки для их приготовления (кроме овощных); гомогенизированные составные готовые пищевые продукты, содержащие колбасу, мясо, мясные субпродукты, кровь, рыбу, ракообразных, моллюсков или прочих беспозвоночных или продукты группы 04 ТН ВЭД, или любую комбинацию этих продуктов. Сыры плавленые и прочие готовые пищевые продукты, содержащие колбасу, мясо, мясные субпродукты, кровь, рыбу, ракообразных, моллюсков или прочих беспозвоночных или продукты группы 04 ТН ВЭД, или любую комбинацию этих продуктов. 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Супы и бульоны готовые и заготовки для их приготовления (кроме овощных); гомогенизированные составные готовые пищевые продукты, содержащие колбасу, мясо, мясные субпродукты, кровь, рыбу, ракообразных, моллюсков или прочих беспозвоночных, или продукты группы 04 ТН ВЭД, или любую комбинацию этих продуктов. Сыры плавленые и прочие готовые пищевые продукты, содержащие колбасу, мясо, мясные субпродукты, кровь, рыбу, ракообразных, моллюсков или прочих беспозвоночных или продукты группы 04 ТН ВЭД, или любую комбинацию этих продуктов.	</a:t>
                      </a:r>
                      <a:r>
                        <a:rPr lang="ru-RU" sz="1600" u="none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(см. исключения)</a:t>
                      </a:r>
                      <a:endParaRPr lang="ru-RU" sz="1600" u="none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из 2105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Мороженое, кроме мороженого, выработанного на плодово-ягодной основе, фруктового и пищевого льда (см. исключения)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33524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11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/>
        </p:nvSpPr>
        <p:spPr>
          <a:xfrm>
            <a:off x="3931920" y="1813560"/>
            <a:ext cx="8260080" cy="463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3" y="900752"/>
            <a:ext cx="10824558" cy="554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090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12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" y="395145"/>
            <a:ext cx="10863618" cy="604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82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ÐÐ°ÑÑÐ¸Ð½ÐºÐ¸ Ð¿Ð¾ Ð·Ð°Ð¿ÑÐ¾ÑÑ ÐºÐ°ÑÑÐ° Ð½Ñ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saturation sat="25000"/>
                    </a14:imgEffect>
                    <a14:imgEffect>
                      <a14:brightnessContrast bright="61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21" y="602140"/>
            <a:ext cx="9104139" cy="622657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электронной ветеринарной сертификации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 descr="C:\Users\ROST\Desktop\схема сертификаци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4"/>
          <a:stretch/>
        </p:blipFill>
        <p:spPr bwMode="auto">
          <a:xfrm>
            <a:off x="-95624" y="1188106"/>
            <a:ext cx="12595622" cy="50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760" y="3297168"/>
            <a:ext cx="12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ФЕРМА 1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" y="4412842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ФЕРМА 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550376"/>
            <a:ext cx="120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9094" y="6041459"/>
            <a:ext cx="240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ТРЕЙДЕРЫ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ПУНКТЫ ПРИЕМА МОЛОКА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415" y="4274342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 ПЕРЕРАБОТЧИК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1893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9655" y="6041459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РАСПРЕДЕЛИТЕЛЬНЫЙ ЦЕНТР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8760" y="207799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2740" y="244733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74863" y="455134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16440" y="523117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16640" y="30642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118360" y="2208848"/>
            <a:ext cx="2247900" cy="493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42312" y="2354997"/>
            <a:ext cx="1123948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011680" y="2631996"/>
            <a:ext cx="2354580" cy="110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651761" y="2816662"/>
            <a:ext cx="1875654" cy="11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 flipH="1">
            <a:off x="2011680" y="2941320"/>
            <a:ext cx="2923810" cy="2103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 flipH="1">
            <a:off x="2834640" y="3064297"/>
            <a:ext cx="2093873" cy="1980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 flipH="1">
            <a:off x="4411980" y="3064297"/>
            <a:ext cx="623706" cy="235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>
            <a:off x="5559196" y="2862382"/>
            <a:ext cx="232571" cy="571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>
            <a:off x="5853295" y="2862382"/>
            <a:ext cx="667154" cy="506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/>
          <p:nvPr/>
        </p:nvCxnSpPr>
        <p:spPr>
          <a:xfrm>
            <a:off x="6202187" y="2816661"/>
            <a:ext cx="877928" cy="1147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>
            <a:off x="6412229" y="2816661"/>
            <a:ext cx="1642111" cy="2227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/>
          <p:nvPr/>
        </p:nvCxnSpPr>
        <p:spPr>
          <a:xfrm>
            <a:off x="6460624" y="2208848"/>
            <a:ext cx="1593715" cy="146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/>
          <p:nvPr/>
        </p:nvCxnSpPr>
        <p:spPr>
          <a:xfrm>
            <a:off x="6512829" y="2354997"/>
            <a:ext cx="2478771" cy="586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/>
          <p:nvPr/>
        </p:nvCxnSpPr>
        <p:spPr>
          <a:xfrm>
            <a:off x="6720839" y="2672342"/>
            <a:ext cx="2836911" cy="1218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/>
          <p:nvPr/>
        </p:nvCxnSpPr>
        <p:spPr>
          <a:xfrm>
            <a:off x="6720839" y="2862382"/>
            <a:ext cx="2927216" cy="1411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/>
          <p:nvPr/>
        </p:nvCxnSpPr>
        <p:spPr>
          <a:xfrm>
            <a:off x="6520449" y="2816662"/>
            <a:ext cx="3095991" cy="1919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/>
          <p:nvPr/>
        </p:nvCxnSpPr>
        <p:spPr>
          <a:xfrm>
            <a:off x="6665229" y="2277398"/>
            <a:ext cx="3187431" cy="385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 стрелкой 1052"/>
          <p:cNvCxnSpPr/>
          <p:nvPr/>
        </p:nvCxnSpPr>
        <p:spPr>
          <a:xfrm>
            <a:off x="6672849" y="2375774"/>
            <a:ext cx="3819891" cy="690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 стрелкой 1054"/>
          <p:cNvCxnSpPr/>
          <p:nvPr/>
        </p:nvCxnSpPr>
        <p:spPr>
          <a:xfrm>
            <a:off x="6665229" y="2648158"/>
            <a:ext cx="4439174" cy="1067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 стрелкой 1056"/>
          <p:cNvCxnSpPr/>
          <p:nvPr/>
        </p:nvCxnSpPr>
        <p:spPr>
          <a:xfrm>
            <a:off x="6665229" y="2631994"/>
            <a:ext cx="4399011" cy="1609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 стрелкой 1058"/>
          <p:cNvCxnSpPr/>
          <p:nvPr/>
        </p:nvCxnSpPr>
        <p:spPr>
          <a:xfrm>
            <a:off x="6672849" y="2631994"/>
            <a:ext cx="4056111" cy="2104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425440" y="2941320"/>
            <a:ext cx="133756" cy="2289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837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11" y="3682586"/>
            <a:ext cx="1943966" cy="16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521" y="3682586"/>
            <a:ext cx="1830878" cy="162643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 электронной ветеринарной сертификация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хозяйствующие субъекты, осуществляющие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деятельность, связанную с разведением и выращиванием животных, переработкой, хранением и реализацией продукции животного происхождения (в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ЛПХ, КФХ, фермы – производители животных и поставщики сырья, предприятия пищевой и перерабатывающей промышленности, предприятия по хранению продукции,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торговли и общественного питания).</a:t>
            </a:r>
          </a:p>
          <a:p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208" y="3728305"/>
            <a:ext cx="1609663" cy="1626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3039" y="4977824"/>
            <a:ext cx="1706881" cy="17004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6857" y="4977824"/>
            <a:ext cx="1912094" cy="1700489"/>
          </a:xfrm>
          <a:prstGeom prst="rect">
            <a:avLst/>
          </a:prstGeom>
        </p:spPr>
      </p:pic>
      <p:pic>
        <p:nvPicPr>
          <p:cNvPr id="10" name="Picture 8" descr="Картинки по запросу сборщики моло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74" y="3728305"/>
            <a:ext cx="1615869" cy="16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277" y="4977824"/>
            <a:ext cx="1889786" cy="16798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0938" y="4957829"/>
            <a:ext cx="1958038" cy="17404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84669" y="3244334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65929 </a:t>
            </a:r>
          </a:p>
        </p:txBody>
      </p:sp>
    </p:spTree>
    <p:extLst>
      <p:ext uri="{BB962C8B-B14F-4D97-AF65-F5344CB8AC3E}">
        <p14:creationId xmlns:p14="http://schemas.microsoft.com/office/powerpoint/2010/main" val="1135879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119617"/>
            <a:ext cx="10515600" cy="1325563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85 548 хозяйствующих</a:t>
            </a:r>
            <a:r>
              <a:rPr lang="ru-RU" b="1" i="0" strike="noStrik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субъектов, </a:t>
            </a:r>
            <a:r>
              <a:rPr lang="ru-RU" b="1" i="0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ВетИС</a:t>
            </a:r>
            <a:endParaRPr lang="ru-RU" b="1" i="0" strike="noStrike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908470"/>
              </p:ext>
            </p:extLst>
          </p:nvPr>
        </p:nvGraphicFramePr>
        <p:xfrm>
          <a:off x="137159" y="2103120"/>
          <a:ext cx="6294121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77015"/>
              </p:ext>
            </p:extLst>
          </p:nvPr>
        </p:nvGraphicFramePr>
        <p:xfrm>
          <a:off x="5267491" y="2069088"/>
          <a:ext cx="6333107" cy="4105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474"/>
                <a:gridCol w="1447289"/>
                <a:gridCol w="1679297"/>
                <a:gridCol w="1676047"/>
              </a:tblGrid>
              <a:tr h="698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ВетИС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Подтверждено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подтверждено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112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ХС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89769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66775 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16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14168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3948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67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9673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6872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2233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98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65929  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60593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80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152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37471 поднадзорный объект,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зарегистрирован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ФГИС Меркурий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073797"/>
              </p:ext>
            </p:extLst>
          </p:nvPr>
        </p:nvGraphicFramePr>
        <p:xfrm>
          <a:off x="1091822" y="1446660"/>
          <a:ext cx="10399593" cy="899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605"/>
                <a:gridCol w="1883054"/>
                <a:gridCol w="2200605"/>
                <a:gridCol w="2196326"/>
                <a:gridCol w="2121003"/>
              </a:tblGrid>
              <a:tr h="295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Подтверждено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подтверждено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Исключено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4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37471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30051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7131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587"/>
            <a:ext cx="5495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88" y="2974075"/>
            <a:ext cx="767873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0859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Предоставлены реквизиты доступа 9884 хозяйствующим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субъектам, 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17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4552" y="1964320"/>
            <a:ext cx="10515600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1381 - организациям системы образования,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94 - организациям системы здравоохранения,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4202 - организациям торговли,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1280 - организациям производства,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298 - организациям переработки,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920 - организациям общественного питания,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28 - циркам и зоопаркам,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64 - учреждениям социальной адаптации.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1617- Общее количество хозяйствующих субъектов, зарегистрированных в ФГИС «Меркурий» до 01.03.2018 года (с 2015 года).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5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18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1" y="567875"/>
            <a:ext cx="724058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stCxn id="5122" idx="3"/>
          </p:cNvCxnSpPr>
          <p:nvPr/>
        </p:nvCxnSpPr>
        <p:spPr>
          <a:xfrm flipH="1" flipV="1">
            <a:off x="3521122" y="996287"/>
            <a:ext cx="4145627" cy="2716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850409"/>
            <a:ext cx="11098212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924334" y="2388358"/>
            <a:ext cx="4408227" cy="409433"/>
          </a:xfrm>
          <a:prstGeom prst="roundRect">
            <a:avLst/>
          </a:prstGeom>
          <a:solidFill>
            <a:srgbClr val="FF00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03759" y="2688608"/>
            <a:ext cx="9553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261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167640"/>
            <a:ext cx="10515600" cy="1456444"/>
          </a:xfrm>
        </p:spPr>
        <p:txBody>
          <a:bodyPr>
            <a:noAutofit/>
          </a:bodyPr>
          <a:lstStyle/>
          <a:p>
            <a:pPr marR="0" algn="ctr" rtl="0"/>
            <a:r>
              <a:rPr lang="ru-RU" sz="3200" b="1" i="0" u="none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оформления электронных ветеринарных документов  </a:t>
            </a:r>
            <a:br>
              <a:rPr lang="ru-RU" sz="3200" b="1" i="0" u="none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Новосибирской области</a:t>
            </a:r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01714"/>
              </p:ext>
            </p:extLst>
          </p:nvPr>
        </p:nvGraphicFramePr>
        <p:xfrm>
          <a:off x="375847" y="1325880"/>
          <a:ext cx="11160833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85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Правовая норма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1494" y="41207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ROST\Desktop\корова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r="42193" b="24582"/>
          <a:stretch/>
        </p:blipFill>
        <p:spPr bwMode="auto">
          <a:xfrm>
            <a:off x="-1395005" y="1255363"/>
            <a:ext cx="7916052" cy="51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87922" y="1676400"/>
            <a:ext cx="589282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изменениями, внесенными в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14.05.1993  №4979-1 </a:t>
            </a: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ветеринарии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2018 года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Российской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введена обязательная 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ветеринарная сертификация продукции животного происхождения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40000" cy="216000"/>
          </a:xfrm>
        </p:spPr>
        <p:txBody>
          <a:bodyPr/>
          <a:lstStyle/>
          <a:p>
            <a:fld id="{4B67B8F7-99A8-48AE-8B04-72A1033880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327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Приостановка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аннулирование регистрации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уполномоченных лиц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хозяйствующих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(август, 2019)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7995"/>
              </p:ext>
            </p:extLst>
          </p:nvPr>
        </p:nvGraphicFramePr>
        <p:xfrm>
          <a:off x="177419" y="1842446"/>
          <a:ext cx="11764370" cy="490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275"/>
                <a:gridCol w="2030819"/>
                <a:gridCol w="2030819"/>
                <a:gridCol w="2030819"/>
                <a:gridCol w="2030819"/>
                <a:gridCol w="2030819"/>
              </a:tblGrid>
              <a:tr h="1774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эВСД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на оформление которых отсутствуют полномочия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эВСД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продукцию с истекшим сроком годности для реализации в пищу людям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 в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эВСД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данных не позволяющих идентифицировать продукцию (товары в ассортименте)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 недостоверных данных о происхождении подконтрольных товаров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оформления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эВСД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ранее даты производства партии подконтрольного товара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  <a:tr h="37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  <a:tr h="37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  <a:tr h="37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  <a:tr h="37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  <a:tr h="37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  <a:tr h="37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  <a:tr h="37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РФ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9979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+mn-lt"/>
              </a:rPr>
              <a:t>Оформление </a:t>
            </a:r>
            <a:r>
              <a:rPr lang="ru-RU" sz="4000" b="1" dirty="0" err="1">
                <a:solidFill>
                  <a:srgbClr val="0070C0"/>
                </a:solidFill>
                <a:latin typeface="+mn-lt"/>
              </a:rPr>
              <a:t>эВСД</a:t>
            </a:r>
            <a:r>
              <a:rPr lang="ru-RU" sz="4000" b="1" dirty="0">
                <a:solidFill>
                  <a:srgbClr val="0070C0"/>
                </a:solidFill>
                <a:latin typeface="+mn-lt"/>
              </a:rPr>
              <a:t>, на оформление которых отсутствуют полномочия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21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1323832"/>
            <a:ext cx="6230797" cy="50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05766" y="1323832"/>
            <a:ext cx="4954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Утвержденный перечень товаров, на которые имеют право оформления документов уполномоченные лица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Цель,  с которой оформляются </a:t>
            </a:r>
            <a:r>
              <a:rPr lang="ru-RU" dirty="0" err="1" smtClean="0">
                <a:solidFill>
                  <a:srgbClr val="002060"/>
                </a:solidFill>
              </a:rPr>
              <a:t>эВСД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- реализация в пищу людям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- переработка в пищу людям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- направление отходов на утилизацию, уничтожение захоронение, обезвреживание на предприятия которые это осуществляют </a:t>
            </a:r>
          </a:p>
          <a:p>
            <a:pPr marL="285750" indent="-285750" algn="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направление для переработки с целью получения технической продукции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Дополнительные условия, к направляемому товару (упакованные </a:t>
            </a:r>
            <a:r>
              <a:rPr lang="ru-RU" dirty="0">
                <a:solidFill>
                  <a:srgbClr val="002060"/>
                </a:solidFill>
              </a:rPr>
              <a:t>в потребительскую или транспортную упаковку, исключающую их контакт с внешней средой, при условии, если они прошли установленные ветеринарным законодательством Российской Федерации процедуры подтверждения (обеспечения) безопасности.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173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эВСД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продукцию с истекшим сроком годности для реализации в пищу людям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22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0" y="1584768"/>
            <a:ext cx="10939948" cy="234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9" y="3930555"/>
            <a:ext cx="10939949" cy="2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939715" y="3166281"/>
            <a:ext cx="2292824" cy="682388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73" y="5342175"/>
            <a:ext cx="23050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713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в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эВСД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данных не позволяющих идентифицировать продукцию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 в ассортименте)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23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4" y="1774423"/>
            <a:ext cx="10807271" cy="43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31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недостоверных данных о происхождении подконтрольных товаров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24</a:t>
            </a:fld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39" y="2060811"/>
            <a:ext cx="7624596" cy="408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6961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оформления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эВСД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ранее даты производства партии подконтрольного товара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25</a:t>
            </a:fld>
            <a:endParaRPr lang="ru-RU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95" y="1524231"/>
            <a:ext cx="9835561" cy="276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95" y="4285395"/>
            <a:ext cx="9835561" cy="208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02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административного воздействия</a:t>
            </a:r>
            <a:b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025" y="777923"/>
            <a:ext cx="11122924" cy="5691116"/>
          </a:xfrm>
        </p:spPr>
        <p:txBody>
          <a:bodyPr>
            <a:normAutofit/>
          </a:bodyPr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10.8. Нарушение 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 ("Кодекс Российской Федерации об административных правонарушениях" от 30.12.2001 N 195-ФЗ (ред. от 07.03.2018))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Нарушение 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граждан в размере от пятисот до одной тысячи рублей; на должностных лиц - от трех тысяч до пяти тысяч рублей; на юридических лиц - от десяти тысяч до двадцати тысяч рублей.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Перевозка сельскохозяйственных животных и (или) продуктов животноводства без ветеринарных сопроводительных документов, за исключением перевозки сельскохозяйственных животных и (или) продуктов животноводства для личного пользования,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граждан в размере от трех тысяч до пяти тысяч рублей; на должностных лиц - от тридцати тысяч до сорока тысяч рублей; на юридических лиц - от трехсот тысяч до пятисот тысяч рублей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Нарушение ветеринарно-санитарных правил сбора, утилизации и уничтожения биологических отходов влечет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четырех тысяч до пяти тысяч рублей; на должностных лиц - от двадцати тысяч до сорока тысяч рублей; на лиц, осуществляющих предпринимательскую деятельность без образования юридического лица, - от сорока тысяч до пятидесяти тысяч рублей или административное приостановление деятельности на срок до девяноста суток; на юридических лиц - от пятисот тысяч до семисот тысяч рублей или административное приостановление деятельности на срок до девяноста суток.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732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работе в системе Меркурий можно направлять по адресу технической поддержки системы Меркурий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mercury@fsvps.ru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по системе Меркурий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http://vet.nso.ru/page/366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реализации электронной ветеринарной  сертификации в Новосибирской области можно направлять в управление ветеринарии Новосибирской области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veterinar@nso.ru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(383) 20-20-842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2E58-BF0F-42DA-9B79-19290DC692A6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20" y="4679618"/>
            <a:ext cx="2182812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563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sz="4000" b="1" i="0" u="none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0" y="4160519"/>
            <a:ext cx="4983480" cy="25498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000" dirty="0" err="1" smtClean="0">
                <a:solidFill>
                  <a:srgbClr val="002060"/>
                </a:solidFill>
              </a:rPr>
              <a:t>Магерова</a:t>
            </a:r>
            <a:r>
              <a:rPr lang="ru-RU" sz="2000" dirty="0" smtClean="0">
                <a:solidFill>
                  <a:srgbClr val="002060"/>
                </a:solidFill>
              </a:rPr>
              <a:t> Татьяна Михайловна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+7 (383) 202-08-42</a:t>
            </a:r>
          </a:p>
          <a:p>
            <a:pPr marL="0" indent="0" algn="r">
              <a:buNone/>
            </a:pPr>
            <a:r>
              <a:rPr lang="en-US" sz="2000" dirty="0" smtClean="0">
                <a:hlinkClick r:id="rId3"/>
              </a:rPr>
              <a:t>vmtm@nso.ru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F52D-B1A9-473B-A5B6-CD1AE125A02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548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нормативные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825624"/>
            <a:ext cx="11436824" cy="4643415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хозяйства РФ от 18 декабря 2015 г. № 648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</a:t>
            </a:r>
          </a:p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Минсельхоза России от 14.12.2015 № 634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назначения лабораторных исследований подконтрольных товаров в целях оформления ВСД»</a:t>
            </a:r>
          </a:p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Минсельхоза России от 14.12.2015 № 635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Ветеринарных правил проведения регионализации территории Российской Федерации»</a:t>
            </a:r>
          </a:p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Минсельхоза России от 27.12.2016 № 589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ветеринарных правил организации работы по оформлению ВСД, порядка оформления ВСД в электронной форме и порядка оформления ВСД на бумажных носителях»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regulation.gov.ru/projects#npa=71480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от 07.11.2016 г. № 1140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создания, развития и эксплуатации Федеральной государственной информационной системы в области ветеринарии»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9930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подконтрольных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257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01 - живые животные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02 - мясо и пищевые мясные субпродукты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03 - рыба и ракообразные, моллюски и прочие водные беспозвоночные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04 - молочная продукция; яйца птиц; мед натуральный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05 - продукты животного происхождения в другом месте не поименованные или не включенные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10 – злаки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15 - жиры и масла животного  происхождения и продукты их расщепления; готовые пищевые жиры; воски животного происхождения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16 - готовые продукты из мяса, рыбы или ракообразных, моллюсков  или прочих водных беспозвоночных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19 - готовые продукты из зерна злаков, муки, крахмала или молока; мучные кондитерские изделия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группа 20 - продукты переработки овощей, фруктов, орехов или прочих частей растений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21 - разные пищевые продукты и т.д.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760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164412"/>
              </p:ext>
            </p:extLst>
          </p:nvPr>
        </p:nvGraphicFramePr>
        <p:xfrm>
          <a:off x="395785" y="1828800"/>
          <a:ext cx="1153235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946"/>
                <a:gridCol w="4694830"/>
                <a:gridCol w="5595582"/>
              </a:tblGrid>
              <a:tr h="6369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01.07.2019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01.07.2019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03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 РЫБА И РАКООБРАЗНЫЕ, МОЛЛЮСКИ И ПРОЧИЕ ВОДНЫЕ БЕСПОЗВОНОЧНЫЕ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Живая рыба.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Рыба свежая или охлажденная.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Рыба мороженая.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Филе рыбное и прочее мясо рыбы (включая фарш), свежие, охлажденные или мороженые.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Рыба сушеная, соленая или в рассоле; рыба копченая, не подвергнутая или подвергнутая тепловой обработке до или в процессе копчения; рыбная мука тонкого и грубого помола и гранулы из рыбы, пригодные для употребления в пищу. Ракообразные, в панцире или без панциря, живые, свежие, охлажденные, мороженые.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Моллюски, в раковине или без раковины, живые, свежие, охлажденные, мороженые.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Водные беспозвоночные, кроме ракообразных и моллюсков, живые, свежие, охлажденные, мороженые.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Живая рыба. Рыба свежая или охлажденная. Рыба мороженая. Филе рыбное и прочее мясо рыбы (включая фарш), свежие, охлажденные или мороженые. Рыба сушеная, соленая или в рассоле; рыба копченая, не подвергнутая или подвергнутая тепловой обработке до или в процессе копчения; рыбная мука тонкого и грубого помола и гранулы из рыбы, пригодные для употребления в пищу. Ракообразные, в панцире или без панциря, живые, свежие, охлажденные, мороженые,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сушеные, соленые или в рассоле; ракообразные копченые, в панцире или без панциря, не подвергнутые или подвергнутые тепловой обработке до или в процессе копчения; ракообразные в панцире, сваренные на пару или в кипящей воде, охлажденные или неохлажденные, мороженые, сушеные, соленые или в рассоле; мука тонкого и грубого помола и гранулы из ракообразных, пригодные для употребления в пишу</a:t>
                      </a:r>
                      <a:r>
                        <a:rPr lang="ru-RU" sz="1200" dirty="0" smtClean="0"/>
                        <a:t>. Моллюски, в раковине или без раковины, живые, свежие, охлажденные, мороженые,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сушеные, соленые или в рассоле; моллюски копченые, в раковине или без раковины, не подвергнутые или подвергнутые тепловой обработке до или в процессе копчения; мука тонкого и грубого помола и гранулы из моллюсков, пригодные для употребления в пищу. </a:t>
                      </a:r>
                      <a:r>
                        <a:rPr lang="ru-RU" sz="1200" dirty="0" smtClean="0"/>
                        <a:t>Водные беспозвоночные, кроме ракообразных и моллюсков, живые, свежие, охлажденные, мороженые,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сушеные, соленые или в рассоле; водные беспозвоночные, кроме ракообразных и моллюсков, копченые, не подвергнутые или подвергнутые тепловой обработке до или в процессе копчения; мука тонкого и грубого помола и гранулы из водных беспозвоночных, кроме ракообразных и моллюсков, пригодные для употребления в пищу.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5191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549849"/>
              </p:ext>
            </p:extLst>
          </p:nvPr>
        </p:nvGraphicFramePr>
        <p:xfrm>
          <a:off x="395785" y="1624084"/>
          <a:ext cx="1153235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946"/>
                <a:gridCol w="4694830"/>
                <a:gridCol w="5595582"/>
              </a:tblGrid>
              <a:tr h="6369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01.07.2019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01.07.2019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ГРУППА 16 - ГОТОВЫЕ ПРОДУКТЫ ИЗ МЯСА, РЫБЫ ИЛИ РАКООБРАЗНЫХ, МОЛЛЮСКОВ ИЛИ ПРОЧИХ ВОДНЫХ БЕСПОЗВОНОЧНЫХ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Колбасы и аналогичные продукты из мяса, мясных субпродуктов или крови; готовые пищевые продукты, изготовленные на их основе.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Готовые или консервированные продукты из мяса, мясных субпродуктов или крови прочие (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подсубпозиции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1602 31 110 0, 1602 32 110 0, 1602 39 210 0, 1602 50 100 0 и 1602 90 610 0).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Экстракты и соки из мяса, рыбы или ракообразных, моллюсков или прочих водных беспозвоночных.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Готовая или консервированная рыба; икра осетровых и ее заменители, изготовленные из икринок рыбы (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подсубпозиции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1604 31 000 0; 1604 32 00)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Колбасы и аналогичные продукты из мяса, мясных субпродуктов или крови; готовые пищевые продукты, изготовленные на их основе.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Готовые или консервированные продукты из мяса, мясных субпродуктов или крови прочие.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Экстракты и соки из мяса, рыбы или ракообразных, моллюсков или прочих водных беспозвоночных.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Готовая или консервированная рыба.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Икра осетровых и ее заменители, изготовленные из икринок рыбы.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Готовые или консервированные ракообразные, моллюски и прочие водные беспозвоночные.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60607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966464"/>
              </p:ext>
            </p:extLst>
          </p:nvPr>
        </p:nvGraphicFramePr>
        <p:xfrm>
          <a:off x="109182" y="1624084"/>
          <a:ext cx="1181896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11"/>
                <a:gridCol w="4811506"/>
                <a:gridCol w="5734644"/>
              </a:tblGrid>
              <a:tr h="6369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01.07.2019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01.07.2019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ГРУППА 19 - ГОТОВЫЕ ПРОДУКТЫ ИЗ ЗЕРНА ЗЛАКОВ, МУКИ, КРАХМАЛА ИЛИ МОЛОКА; МУЧНЫЕ КОНДИТЕРСКИЕ ИЗДЕЛИЯ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Макаронные изделия с начинкой, подвергнутые или не подвергнутые тепловой обработке или приготовленные другим способом, с содержанием рыбы, ракообразных, моллюсков или прочих водных беспозвоночных, колбасы, мяса, мясных субпродуктов, крови или продуктов группы 04 ТН ВЭД, или любой комбинации этих продуктов. Злаки (кроме зерна кукурузы) в виде зерна или в виде хлопьев или зерна, обработанного иным способом (за исключением муки тонкого и грубого помола), предварительно отваренные или приготовленные иным способом, с содержанием рыбы, ракообразных, моллюсков или прочих водных беспозвоночных, колбасы, мяса, мясных субпродуктов, крови или продуктов группы 04 ТН ВЭД, или любой комбинации этих продуктов. *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Макаронные изделия с начинкой, подвергнутые или не подвергнутые тепловой обработке или приготовленные другим способом, с содержанием рыбы, ракообразных, моллюсков или прочих водных беспозвоночных, колбасы, мяса, мясных субпродуктов, крови или продуктов группы 04 ТН ВЭД, или любой комбинации этих продуктов. Злаки (кроме зерна кукурузы) в виде зерна или в виде хлопьев или зерна, обработанного иным способом (за исключением муки тонкого и грубого помола), предварительно отваренные или приготовленные иным способом, с содержанием рыбы, ракообразных, моллюсков или прочих водных беспозвоночных, колбасы, мяса, мясных субпродуктов, крови или продуктов группы 04 ТН ВЭД, или любой комбинации этих продуктов.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74748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10563"/>
              </p:ext>
            </p:extLst>
          </p:nvPr>
        </p:nvGraphicFramePr>
        <p:xfrm>
          <a:off x="109182" y="1624084"/>
          <a:ext cx="1181896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11"/>
                <a:gridCol w="4811506"/>
                <a:gridCol w="5734644"/>
              </a:tblGrid>
              <a:tr h="6369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Исключения со 01.07.2019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Исключения с 01.07.2019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ГРУППА 19 - ГОТОВЫЕ ПРОДУКТЫ ИЗ ЗЕРНА ЗЛАКОВ, МУКИ, КРАХМАЛА ИЛИ МОЛОКА; МУЧНЫЕ КОНДИТЕРСКИЕ ИЗДЕЛИЯ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Вышеперечисленные продукты, за исключением: - содержащих в своем составе менее половины (50%) продукции животного происхождения при условии, что такая продукция была термически обработана целиком и полностью до полного изменения естественных свойств сырого продукта, - содержащих менее 50% (по массе) пастеризованных цельного молока, обезжиренного молока, иного молочного сырья и не содержащие иных продуктов животного происхождения, - содержащих менее 50% (по массе) рыбы, ракообразных, моллюсков или прочих беспозвоночных сушеных, соленых, в рассоле и копченых.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исключением готовой пищевой продукции, не содержащей сырые мясные компоненты или содержащей в своем составе менее половины другого переработанного продукта животного происхождения, при условии, что такая продукция надежно упакована или запечатана в чистые емкости и может храниться при комнатной температуре, или в процессе производства была доведена до полной готовности, или была термически обработана целиком и полностью до полного изменения естественных свойств сырого продукта.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789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859006"/>
              </p:ext>
            </p:extLst>
          </p:nvPr>
        </p:nvGraphicFramePr>
        <p:xfrm>
          <a:off x="109182" y="1514902"/>
          <a:ext cx="1181896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11"/>
                <a:gridCol w="5755786"/>
                <a:gridCol w="4790364"/>
              </a:tblGrid>
              <a:tr h="6369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01.07.2019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01.07.2019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ГРУППА 20 - ПРОДУКТЫ ПЕРЕРАБОТКИ ОВОЩЕЙ, ФРУКТОВ, ОРЕХОВ ИЛИ ПРОЧИХ ЧАСТЕЙ РАСТЕНИЙ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Продукты переработки овощей, фруктов, орехов или прочих частей растений и их смеси, с содержанием колбасы, мяса, мясных субпродуктов, крови, рыбы или ракообразных, моллюсков или прочих водных беспозвоночных, или продуктов группы 04 ТН ВЭД, или любой комбинации этих продуктов, исключая: - содержащих в своем составе менее половины (50%) продукции животного происхождения при условии, что такая продукция была термически обработана целиком и полностью до полного изменения естественных свойств сырого продукта, - содержащих менее 50% (по массе) пастеризованных цельного молока, обезжиренного молока, иного молочного сырья и не содержащие иных продуктов животного происхождения, - содержащих менее 50% (по массе) рыбы или ракообразных, моллюсков или прочих водных беспозвоночных сушеных, соленых, в рассоле и копченых.	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Продукты переработки овощей, фруктов, орехов или прочих частей растений и их смеси, с содержанием колбасы, мяса, мясных субпродуктов, крови, рыбы или ракообразных, моллюсков или прочих водных беспозвоночных, или продуктов группы 04 ТН ВЭД, или любой комбинации этих продуктов. </a:t>
                      </a: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(исключения см. выше)</a:t>
                      </a:r>
                      <a:endParaRPr lang="ru-RU" sz="1600" u="sng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2D9-45A1-4F1F-AB38-528C1B7391C9}" type="datetime1">
              <a:rPr lang="ru-RU" smtClean="0"/>
              <a:t>18.10.2019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B8F7-99A8-48AE-8B04-72A1033880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8637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4263</Words>
  <Application>Microsoft Office PowerPoint</Application>
  <PresentationFormat>Широкоэкранный</PresentationFormat>
  <Paragraphs>384</Paragraphs>
  <Slides>28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Руководство по соблюдению обязательных требований при осуществлению электронной ветеринарной сертификации в Новосибирской области</vt:lpstr>
      <vt:lpstr>Правовая норма</vt:lpstr>
      <vt:lpstr>Дополнительные нормативные документы </vt:lpstr>
      <vt:lpstr>Перечень подконтрольных товаров</vt:lpstr>
      <vt:lpstr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 </vt:lpstr>
      <vt:lpstr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 </vt:lpstr>
      <vt:lpstr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 </vt:lpstr>
      <vt:lpstr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 </vt:lpstr>
      <vt:lpstr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 </vt:lpstr>
      <vt:lpstr>Приказ Министерства сельского хозяйства РФ от 18 декабря 2015 г. № 648 "Об утверждении Перечня подконтрольных товаров, подлежащих сопровождению ветеринарными сопроводительными документами” (с изменениями внесенными Приказ МСХ РФ от  27.06.2018 №251 и от 15.04.2019 г. № 193) </vt:lpstr>
      <vt:lpstr>Презентация PowerPoint</vt:lpstr>
      <vt:lpstr>Презентация PowerPoint</vt:lpstr>
      <vt:lpstr>Система электронной ветеринарной сертификации</vt:lpstr>
      <vt:lpstr>Участники электронной ветеринарной сертификация</vt:lpstr>
      <vt:lpstr>85 548 хозяйствующих субъектов, зарегистрировано в ВетИС</vt:lpstr>
      <vt:lpstr>37471 поднадзорный объект, зарегистрирован в ФГИС Меркурий</vt:lpstr>
      <vt:lpstr>Предоставлены реквизиты доступа 9884 хозяйствующим субъектам, в т.ч. </vt:lpstr>
      <vt:lpstr>Презентация PowerPoint</vt:lpstr>
      <vt:lpstr>Динамика оформления электронных ветеринарных документов   в Новосибирской области</vt:lpstr>
      <vt:lpstr>Приостановка и аннулирование регистрации уполномоченных лиц  хозяйствующих субъектов (август, 2019)</vt:lpstr>
      <vt:lpstr>Оформление эВСД, на оформление которых отсутствуют полномочия</vt:lpstr>
      <vt:lpstr>Оформление эВСД на продукцию с истекшим сроком годности для реализации в пищу людям</vt:lpstr>
      <vt:lpstr>Внесение в эВСД данных не позволяющих идентифицировать продукцию  (товары в ассортименте)</vt:lpstr>
      <vt:lpstr>Внесение недостоверных данных о происхождении подконтрольных товаров</vt:lpstr>
      <vt:lpstr>Дата оформления эВСД ранее даты производства партии подконтрольного товара</vt:lpstr>
      <vt:lpstr>Меры административного воздействия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электронной ветеринарной сертификации на территории Новосибирской области</dc:title>
  <dc:creator>fpk</dc:creator>
  <cp:lastModifiedBy>Сайченко Дмитрий Викторович</cp:lastModifiedBy>
  <cp:revision>173</cp:revision>
  <dcterms:created xsi:type="dcterms:W3CDTF">2018-12-12T07:30:38Z</dcterms:created>
  <dcterms:modified xsi:type="dcterms:W3CDTF">2019-10-18T09:32:52Z</dcterms:modified>
</cp:coreProperties>
</file>